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5" r:id="rId7"/>
    <p:sldId id="264" r:id="rId8"/>
    <p:sldId id="266" r:id="rId9"/>
    <p:sldId id="268" r:id="rId10"/>
    <p:sldId id="267" r:id="rId11"/>
    <p:sldId id="441" r:id="rId12"/>
    <p:sldId id="442" r:id="rId13"/>
    <p:sldId id="444" r:id="rId14"/>
    <p:sldId id="443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19" autoAdjust="0"/>
    <p:restoredTop sz="94660"/>
  </p:normalViewPr>
  <p:slideViewPr>
    <p:cSldViewPr snapToGrid="0" showGuides="1">
      <p:cViewPr varScale="1">
        <p:scale>
          <a:sx n="162" d="100"/>
          <a:sy n="162" d="100"/>
        </p:scale>
        <p:origin x="328" y="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43EC43-F104-4A61-AF1C-E7C97219CD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B57DF0-C526-4DBF-AC4F-D91EB2583A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765695-4A10-40B4-9847-77ED48AF5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D7B91-7761-4825-A805-6B68B6189D72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F80ECC-7CC9-40A0-8E6E-A9D9372DE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4D0F5E-C022-48DA-B951-54071AB26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718FA-F589-4ADF-82B7-83BB4E0B0C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833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C1FB1B-79CA-4D7E-AC63-18FDBE716C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F7F01A-91D9-406D-A640-BB4AC298F1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AAB459-5D94-47CF-A9EA-4C487672B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D7B91-7761-4825-A805-6B68B6189D72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222588-05FE-46E5-BCAD-1650FA461E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0BB625-D823-478C-A645-1EA13C00C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718FA-F589-4ADF-82B7-83BB4E0B0C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262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098893A-0651-4DE2-8344-7748B488CD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163957-30C3-43BD-ACFD-14D96FE52B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EC40C7-7115-4866-AB50-E1FF3ADE51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D7B91-7761-4825-A805-6B68B6189D72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C8427D-CD0D-4D51-8D84-ABD33A776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08FF46-9867-4A3A-B20A-BF02346BD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718FA-F589-4ADF-82B7-83BB4E0B0C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583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A01D81-6104-474A-A8E2-8515E6ED18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1DD872-DF0D-43DD-A4A7-0E19646C2F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68CDF1-E485-42E9-A1F0-62D29839F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D7B91-7761-4825-A805-6B68B6189D72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A27CBF-9472-41AD-BB05-7FC82C167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9033DF-B182-4726-B3AC-39A1B059AE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718FA-F589-4ADF-82B7-83BB4E0B0C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448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33901-B454-4762-96F2-ABBE52053F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00A2B3-BC0A-44A0-9B58-6EC2EE26F2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5112B6-036D-4C14-863E-DAE2ADD83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D7B91-7761-4825-A805-6B68B6189D72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088D94-3B79-4225-9095-B05C2EDA5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742C1D-5076-4E68-ABDD-379B57B7D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718FA-F589-4ADF-82B7-83BB4E0B0C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424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D4D0F4-9293-437A-83B3-DB2B1E8B39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544D82-6DB4-43B9-8619-7CA0BAB0B1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3E05F2-547A-486E-BFBD-CF5F4EEF70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7B97FA-4B7F-4364-BCE2-5F3D65F97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D7B91-7761-4825-A805-6B68B6189D72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FFD57F-4F52-4CE0-AECE-06087B1FE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D60F3D-349E-4B31-A506-151D2A5C9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718FA-F589-4ADF-82B7-83BB4E0B0C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595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D423D8-A0D1-4AC4-AA97-14A9C70F61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56C5E1-2A2F-4414-A819-C2DF2B2FA2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F30160-F465-4462-A067-4D3E7D38F6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F027DD0-7867-4149-A130-CF2D8DCEF0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FFB5293-9162-4185-94FC-45C539912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0D74066-BB65-4F67-88B8-9CB34A979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D7B91-7761-4825-A805-6B68B6189D72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D5CF2FB-77DD-4E1E-B634-FD6016C145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861863-78B8-4BE9-A634-A36F73803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718FA-F589-4ADF-82B7-83BB4E0B0C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095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7BC193-9AE2-42B1-A84D-BDE871DAE2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2C5E3A-5F52-46FC-A687-A3DA00B19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D7B91-7761-4825-A805-6B68B6189D72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141290-F2DA-4E04-8284-C4D6012B0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B2C03D-4A73-4630-AFD1-8AF502364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718FA-F589-4ADF-82B7-83BB4E0B0C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5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E82A89B-9C19-4320-9240-CCE479A63C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D7B91-7761-4825-A805-6B68B6189D72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2C18AF1-5278-49F0-8B91-66879D34E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829DE2-863C-4EAA-B367-9F0AA8651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718FA-F589-4ADF-82B7-83BB4E0B0C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241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EDCA6-0394-4132-A750-6183D81ED4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ACC35-9086-49F7-9879-D508CC742E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E82624-F93B-4C5F-823B-8FEC5CB50E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D66758-31CA-4F6B-814A-EBFEC0E3DF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D7B91-7761-4825-A805-6B68B6189D72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22AA23-40FC-4407-BA1F-CD297B4327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D78613-C8F9-422D-8347-CD776E3D8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718FA-F589-4ADF-82B7-83BB4E0B0C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316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C12D6-7C29-47B0-9A54-80FEEF534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D60C198-17E9-4C67-86F3-B68C7FA812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1F7555-71F3-42A9-85D0-6ABBF9C6CC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9E11F0-5683-4D78-9C72-52503F0B4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D7B91-7761-4825-A805-6B68B6189D72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66CE5A-9BBF-4582-9AF8-2CCBFF88D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5CC17F-17E1-4116-8146-7EFB5E757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718FA-F589-4ADF-82B7-83BB4E0B0C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980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7C54F02-4888-4DFB-9BF8-F238879D13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FFCF10-8C84-4CAB-AACB-63D1F52B15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E0BA40-05F5-48F8-A168-9EBC9A1DC0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2D7B91-7761-4825-A805-6B68B6189D72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5F551B-1B3D-46DF-A777-6B5189E751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B525E1-1352-4567-B1EE-DB82117573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A718FA-F589-4ADF-82B7-83BB4E0B0C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628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8">
            <a:extLst>
              <a:ext uri="{FF2B5EF4-FFF2-40B4-BE49-F238E27FC236}">
                <a16:creationId xmlns:a16="http://schemas.microsoft.com/office/drawing/2014/main" id="{B8703DEB-BD54-4BB5-9816-3529DDF2F2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875" y="565150"/>
            <a:ext cx="349134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3400" b="1" dirty="0">
                <a:solidFill>
                  <a:srgbClr val="4D4D4D"/>
                </a:solidFill>
                <a:latin typeface="Montserrat" panose="00000500000000000000" pitchFamily="50" charset="0"/>
              </a:rPr>
              <a:t>Event Sourcing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tserrat" panose="00000500000000000000" pitchFamily="50" charset="0"/>
            </a:endParaRPr>
          </a:p>
        </p:txBody>
      </p:sp>
      <p:sp>
        <p:nvSpPr>
          <p:cNvPr id="5" name="Rectangle 131">
            <a:extLst>
              <a:ext uri="{FF2B5EF4-FFF2-40B4-BE49-F238E27FC236}">
                <a16:creationId xmlns:a16="http://schemas.microsoft.com/office/drawing/2014/main" id="{D64EF098-CDF9-47CD-9D4E-ACF44FC3B6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875" y="970519"/>
            <a:ext cx="173284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1" i="0" u="none" strike="noStrike" cap="none" normalizeH="0" baseline="0" dirty="0">
                <a:ln>
                  <a:noFill/>
                </a:ln>
                <a:solidFill>
                  <a:srgbClr val="2993CA"/>
                </a:solidFill>
                <a:effectLst/>
                <a:latin typeface="Montserrat" panose="00000500000000000000" pitchFamily="50" charset="0"/>
              </a:rPr>
              <a:t>What is it?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tserrat" panose="00000500000000000000" pitchFamily="50" charset="0"/>
            </a:endParaRPr>
          </a:p>
        </p:txBody>
      </p:sp>
      <p:sp>
        <p:nvSpPr>
          <p:cNvPr id="6" name="Rectangle 134">
            <a:extLst>
              <a:ext uri="{FF2B5EF4-FFF2-40B4-BE49-F238E27FC236}">
                <a16:creationId xmlns:a16="http://schemas.microsoft.com/office/drawing/2014/main" id="{2A0218AB-C8D3-4271-805F-346C5BA55F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5" y="617538"/>
            <a:ext cx="93663" cy="722313"/>
          </a:xfrm>
          <a:prstGeom prst="rect">
            <a:avLst/>
          </a:prstGeom>
          <a:solidFill>
            <a:srgbClr val="2993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17261067-008E-4FFB-8475-858C8CCE51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7542159"/>
              </p:ext>
            </p:extLst>
          </p:nvPr>
        </p:nvGraphicFramePr>
        <p:xfrm>
          <a:off x="523875" y="1492257"/>
          <a:ext cx="9260752" cy="3139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5188">
                  <a:extLst>
                    <a:ext uri="{9D8B030D-6E8A-4147-A177-3AD203B41FA5}">
                      <a16:colId xmlns:a16="http://schemas.microsoft.com/office/drawing/2014/main" val="1889220090"/>
                    </a:ext>
                  </a:extLst>
                </a:gridCol>
                <a:gridCol w="2315188">
                  <a:extLst>
                    <a:ext uri="{9D8B030D-6E8A-4147-A177-3AD203B41FA5}">
                      <a16:colId xmlns:a16="http://schemas.microsoft.com/office/drawing/2014/main" val="3739682452"/>
                    </a:ext>
                  </a:extLst>
                </a:gridCol>
                <a:gridCol w="2315188">
                  <a:extLst>
                    <a:ext uri="{9D8B030D-6E8A-4147-A177-3AD203B41FA5}">
                      <a16:colId xmlns:a16="http://schemas.microsoft.com/office/drawing/2014/main" val="90100819"/>
                    </a:ext>
                  </a:extLst>
                </a:gridCol>
                <a:gridCol w="2315188">
                  <a:extLst>
                    <a:ext uri="{9D8B030D-6E8A-4147-A177-3AD203B41FA5}">
                      <a16:colId xmlns:a16="http://schemas.microsoft.com/office/drawing/2014/main" val="1246513672"/>
                    </a:ext>
                  </a:extLst>
                </a:gridCol>
              </a:tblGrid>
              <a:tr h="784790">
                <a:tc>
                  <a:txBody>
                    <a:bodyPr/>
                    <a:lstStyle/>
                    <a:p>
                      <a:r>
                        <a:rPr lang="en-US" sz="3000" dirty="0"/>
                        <a:t>Sku</a:t>
                      </a:r>
                    </a:p>
                  </a:txBody>
                  <a:tcPr marL="84433" marR="84433" marT="42217" marB="42217" anchor="ctr"/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Quantity</a:t>
                      </a:r>
                    </a:p>
                  </a:txBody>
                  <a:tcPr marL="84433" marR="84433" marT="42217" marB="42217" anchor="ctr"/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LastReceived</a:t>
                      </a:r>
                    </a:p>
                  </a:txBody>
                  <a:tcPr marL="84433" marR="84433" marT="42217" marB="42217" anchor="ctr"/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LastShipped</a:t>
                      </a:r>
                    </a:p>
                  </a:txBody>
                  <a:tcPr marL="84433" marR="84433" marT="42217" marB="42217" anchor="ctr"/>
                </a:tc>
                <a:extLst>
                  <a:ext uri="{0D108BD9-81ED-4DB2-BD59-A6C34878D82A}">
                    <a16:rowId xmlns:a16="http://schemas.microsoft.com/office/drawing/2014/main" val="2206894689"/>
                  </a:ext>
                </a:extLst>
              </a:tr>
              <a:tr h="784790">
                <a:tc>
                  <a:txBody>
                    <a:bodyPr/>
                    <a:lstStyle/>
                    <a:p>
                      <a:r>
                        <a:rPr lang="en-US" sz="3000" dirty="0"/>
                        <a:t>ABC123</a:t>
                      </a:r>
                    </a:p>
                  </a:txBody>
                  <a:tcPr marL="84433" marR="84433" marT="42217" marB="42217" anchor="ctr"/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59</a:t>
                      </a:r>
                    </a:p>
                  </a:txBody>
                  <a:tcPr marL="84433" marR="84433" marT="42217" marB="42217" anchor="ctr"/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2020-01-29</a:t>
                      </a:r>
                    </a:p>
                  </a:txBody>
                  <a:tcPr marL="84433" marR="84433" marT="42217" marB="42217" anchor="ctr"/>
                </a:tc>
                <a:tc>
                  <a:txBody>
                    <a:bodyPr/>
                    <a:lstStyle/>
                    <a:p>
                      <a:endParaRPr lang="en-US" sz="3000" dirty="0"/>
                    </a:p>
                  </a:txBody>
                  <a:tcPr marL="84433" marR="84433" marT="42217" marB="42217" anchor="ctr"/>
                </a:tc>
                <a:extLst>
                  <a:ext uri="{0D108BD9-81ED-4DB2-BD59-A6C34878D82A}">
                    <a16:rowId xmlns:a16="http://schemas.microsoft.com/office/drawing/2014/main" val="179992762"/>
                  </a:ext>
                </a:extLst>
              </a:tr>
              <a:tr h="784790">
                <a:tc>
                  <a:txBody>
                    <a:bodyPr/>
                    <a:lstStyle/>
                    <a:p>
                      <a:r>
                        <a:rPr lang="en-US" sz="3000" dirty="0"/>
                        <a:t>YYZ987</a:t>
                      </a:r>
                    </a:p>
                  </a:txBody>
                  <a:tcPr marL="84433" marR="84433" marT="42217" marB="42217" anchor="ctr"/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27</a:t>
                      </a:r>
                    </a:p>
                  </a:txBody>
                  <a:tcPr marL="84433" marR="84433" marT="42217" marB="42217" anchor="ctr"/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2020-12-25</a:t>
                      </a:r>
                    </a:p>
                  </a:txBody>
                  <a:tcPr marL="84433" marR="84433" marT="42217" marB="42217" anchor="ctr"/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2020-12-31</a:t>
                      </a:r>
                    </a:p>
                  </a:txBody>
                  <a:tcPr marL="84433" marR="84433" marT="42217" marB="42217" anchor="ctr"/>
                </a:tc>
                <a:extLst>
                  <a:ext uri="{0D108BD9-81ED-4DB2-BD59-A6C34878D82A}">
                    <a16:rowId xmlns:a16="http://schemas.microsoft.com/office/drawing/2014/main" val="94440369"/>
                  </a:ext>
                </a:extLst>
              </a:tr>
              <a:tr h="784790">
                <a:tc>
                  <a:txBody>
                    <a:bodyPr/>
                    <a:lstStyle/>
                    <a:p>
                      <a:r>
                        <a:rPr lang="en-US" sz="3000" dirty="0"/>
                        <a:t>DER576</a:t>
                      </a:r>
                    </a:p>
                  </a:txBody>
                  <a:tcPr marL="84433" marR="84433" marT="42217" marB="42217" anchor="ctr"/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18</a:t>
                      </a:r>
                    </a:p>
                  </a:txBody>
                  <a:tcPr marL="84433" marR="84433" marT="42217" marB="42217" anchor="ctr"/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2020-12-18</a:t>
                      </a:r>
                    </a:p>
                  </a:txBody>
                  <a:tcPr marL="84433" marR="84433" marT="42217" marB="42217" anchor="ctr"/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2021-01-02</a:t>
                      </a:r>
                    </a:p>
                  </a:txBody>
                  <a:tcPr marL="84433" marR="84433" marT="42217" marB="42217" anchor="ctr"/>
                </a:tc>
                <a:extLst>
                  <a:ext uri="{0D108BD9-81ED-4DB2-BD59-A6C34878D82A}">
                    <a16:rowId xmlns:a16="http://schemas.microsoft.com/office/drawing/2014/main" val="32235891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69144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8">
            <a:extLst>
              <a:ext uri="{FF2B5EF4-FFF2-40B4-BE49-F238E27FC236}">
                <a16:creationId xmlns:a16="http://schemas.microsoft.com/office/drawing/2014/main" id="{B8703DEB-BD54-4BB5-9816-3529DDF2F2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875" y="565150"/>
            <a:ext cx="349134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3400" b="1" dirty="0">
                <a:solidFill>
                  <a:srgbClr val="4D4D4D"/>
                </a:solidFill>
                <a:latin typeface="Montserrat" panose="00000500000000000000" pitchFamily="50" charset="0"/>
              </a:rPr>
              <a:t>Event Sourcing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tserrat" panose="00000500000000000000" pitchFamily="50" charset="0"/>
            </a:endParaRPr>
          </a:p>
        </p:txBody>
      </p:sp>
      <p:sp>
        <p:nvSpPr>
          <p:cNvPr id="5" name="Rectangle 131">
            <a:extLst>
              <a:ext uri="{FF2B5EF4-FFF2-40B4-BE49-F238E27FC236}">
                <a16:creationId xmlns:a16="http://schemas.microsoft.com/office/drawing/2014/main" id="{D64EF098-CDF9-47CD-9D4E-ACF44FC3B6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875" y="970519"/>
            <a:ext cx="183704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1" i="0" u="none" strike="noStrike" cap="none" normalizeH="0" baseline="0" dirty="0">
                <a:ln>
                  <a:noFill/>
                </a:ln>
                <a:solidFill>
                  <a:srgbClr val="2993CA"/>
                </a:solidFill>
                <a:effectLst/>
                <a:latin typeface="Montserrat" panose="00000500000000000000" pitchFamily="50" charset="0"/>
              </a:rPr>
              <a:t>Projections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tserrat" panose="00000500000000000000" pitchFamily="50" charset="0"/>
            </a:endParaRPr>
          </a:p>
        </p:txBody>
      </p:sp>
      <p:sp>
        <p:nvSpPr>
          <p:cNvPr id="6" name="Rectangle 134">
            <a:extLst>
              <a:ext uri="{FF2B5EF4-FFF2-40B4-BE49-F238E27FC236}">
                <a16:creationId xmlns:a16="http://schemas.microsoft.com/office/drawing/2014/main" id="{2A0218AB-C8D3-4271-805F-346C5BA55F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5" y="617538"/>
            <a:ext cx="93663" cy="722313"/>
          </a:xfrm>
          <a:prstGeom prst="rect">
            <a:avLst/>
          </a:prstGeom>
          <a:solidFill>
            <a:srgbClr val="2993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C5186A0B-9BE9-493E-9E3C-56CB229339ED}"/>
              </a:ext>
            </a:extLst>
          </p:cNvPr>
          <p:cNvSpPr/>
          <p:nvPr/>
        </p:nvSpPr>
        <p:spPr>
          <a:xfrm>
            <a:off x="157541" y="1429018"/>
            <a:ext cx="2683565" cy="527171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27C821E-8634-42C0-87D3-3C023D9B3874}"/>
              </a:ext>
            </a:extLst>
          </p:cNvPr>
          <p:cNvSpPr/>
          <p:nvPr/>
        </p:nvSpPr>
        <p:spPr>
          <a:xfrm>
            <a:off x="463665" y="2025365"/>
            <a:ext cx="2111069" cy="1013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Product Received</a:t>
            </a:r>
          </a:p>
          <a:p>
            <a:pPr algn="ctr"/>
            <a:r>
              <a:rPr lang="en-US" sz="1200" dirty="0"/>
              <a:t>Qty=10, Date=2020-01-29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DFD61C41-6352-484F-99CF-86B8FE4AA1F3}"/>
              </a:ext>
            </a:extLst>
          </p:cNvPr>
          <p:cNvSpPr/>
          <p:nvPr/>
        </p:nvSpPr>
        <p:spPr>
          <a:xfrm>
            <a:off x="463666" y="3143848"/>
            <a:ext cx="2111070" cy="1013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Product Received</a:t>
            </a:r>
          </a:p>
          <a:p>
            <a:pPr algn="ctr"/>
            <a:r>
              <a:rPr lang="en-US" sz="1400" dirty="0"/>
              <a:t>Qty=5, Date=2020-02-02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1463457-C3A6-44D2-A595-B19C2BD1466D}"/>
              </a:ext>
            </a:extLst>
          </p:cNvPr>
          <p:cNvSpPr/>
          <p:nvPr/>
        </p:nvSpPr>
        <p:spPr>
          <a:xfrm>
            <a:off x="463665" y="4262331"/>
            <a:ext cx="2111071" cy="1013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Product Shipped</a:t>
            </a:r>
          </a:p>
          <a:p>
            <a:pPr algn="ctr"/>
            <a:r>
              <a:rPr lang="en-US" sz="1200" dirty="0"/>
              <a:t>Qty=6, Date=2020-02-03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29570DD-EB21-4E3C-B261-0DAEA160F39B}"/>
              </a:ext>
            </a:extLst>
          </p:cNvPr>
          <p:cNvSpPr/>
          <p:nvPr/>
        </p:nvSpPr>
        <p:spPr>
          <a:xfrm>
            <a:off x="463663" y="5380814"/>
            <a:ext cx="2111071" cy="1013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Product Adjusted</a:t>
            </a:r>
          </a:p>
          <a:p>
            <a:pPr algn="ctr"/>
            <a:r>
              <a:rPr lang="en-US" sz="1200" dirty="0"/>
              <a:t>Qty=50, Date=2020-02-05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B7E52F-D5D8-4944-A31C-B9C022075713}"/>
              </a:ext>
            </a:extLst>
          </p:cNvPr>
          <p:cNvSpPr txBox="1"/>
          <p:nvPr/>
        </p:nvSpPr>
        <p:spPr>
          <a:xfrm>
            <a:off x="403158" y="1414223"/>
            <a:ext cx="21843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Stream</a:t>
            </a:r>
          </a:p>
          <a:p>
            <a:pPr algn="ctr"/>
            <a:r>
              <a:rPr lang="en-US" b="1" dirty="0"/>
              <a:t>Product Sku=ABC123</a:t>
            </a:r>
          </a:p>
        </p:txBody>
      </p:sp>
      <p:graphicFrame>
        <p:nvGraphicFramePr>
          <p:cNvPr id="17" name="Table 10">
            <a:extLst>
              <a:ext uri="{FF2B5EF4-FFF2-40B4-BE49-F238E27FC236}">
                <a16:creationId xmlns:a16="http://schemas.microsoft.com/office/drawing/2014/main" id="{70C5627C-E4F9-4AA7-86E8-01098473EE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402885"/>
              </p:ext>
            </p:extLst>
          </p:nvPr>
        </p:nvGraphicFramePr>
        <p:xfrm>
          <a:off x="3508471" y="1625070"/>
          <a:ext cx="8334388" cy="13225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3597">
                  <a:extLst>
                    <a:ext uri="{9D8B030D-6E8A-4147-A177-3AD203B41FA5}">
                      <a16:colId xmlns:a16="http://schemas.microsoft.com/office/drawing/2014/main" val="1889220090"/>
                    </a:ext>
                  </a:extLst>
                </a:gridCol>
                <a:gridCol w="2083597">
                  <a:extLst>
                    <a:ext uri="{9D8B030D-6E8A-4147-A177-3AD203B41FA5}">
                      <a16:colId xmlns:a16="http://schemas.microsoft.com/office/drawing/2014/main" val="3739682452"/>
                    </a:ext>
                  </a:extLst>
                </a:gridCol>
                <a:gridCol w="2083597">
                  <a:extLst>
                    <a:ext uri="{9D8B030D-6E8A-4147-A177-3AD203B41FA5}">
                      <a16:colId xmlns:a16="http://schemas.microsoft.com/office/drawing/2014/main" val="90100819"/>
                    </a:ext>
                  </a:extLst>
                </a:gridCol>
                <a:gridCol w="2083597">
                  <a:extLst>
                    <a:ext uri="{9D8B030D-6E8A-4147-A177-3AD203B41FA5}">
                      <a16:colId xmlns:a16="http://schemas.microsoft.com/office/drawing/2014/main" val="1246513672"/>
                    </a:ext>
                  </a:extLst>
                </a:gridCol>
              </a:tblGrid>
              <a:tr h="702909">
                <a:tc>
                  <a:txBody>
                    <a:bodyPr/>
                    <a:lstStyle/>
                    <a:p>
                      <a:r>
                        <a:rPr lang="en-US" sz="2500" dirty="0"/>
                        <a:t>Sku</a:t>
                      </a:r>
                    </a:p>
                  </a:txBody>
                  <a:tcPr marL="84433" marR="84433" marT="42217" marB="42217" anchor="ctr"/>
                </a:tc>
                <a:tc>
                  <a:txBody>
                    <a:bodyPr/>
                    <a:lstStyle/>
                    <a:p>
                      <a:r>
                        <a:rPr lang="en-US" sz="2500" dirty="0"/>
                        <a:t>Age</a:t>
                      </a:r>
                    </a:p>
                  </a:txBody>
                  <a:tcPr marL="84433" marR="84433" marT="42217" marB="42217" anchor="ctr"/>
                </a:tc>
                <a:tc>
                  <a:txBody>
                    <a:bodyPr/>
                    <a:lstStyle/>
                    <a:p>
                      <a:r>
                        <a:rPr lang="en-US" sz="2500" dirty="0"/>
                        <a:t>Oldest</a:t>
                      </a:r>
                    </a:p>
                  </a:txBody>
                  <a:tcPr marL="84433" marR="84433" marT="42217" marB="42217" anchor="ctr"/>
                </a:tc>
                <a:tc>
                  <a:txBody>
                    <a:bodyPr/>
                    <a:lstStyle/>
                    <a:p>
                      <a:r>
                        <a:rPr lang="en-US" sz="2500" dirty="0"/>
                        <a:t>Newest</a:t>
                      </a:r>
                    </a:p>
                  </a:txBody>
                  <a:tcPr marL="84433" marR="84433" marT="42217" marB="42217" anchor="ctr"/>
                </a:tc>
                <a:extLst>
                  <a:ext uri="{0D108BD9-81ED-4DB2-BD59-A6C34878D82A}">
                    <a16:rowId xmlns:a16="http://schemas.microsoft.com/office/drawing/2014/main" val="2206894689"/>
                  </a:ext>
                </a:extLst>
              </a:tr>
              <a:tr h="619635">
                <a:tc>
                  <a:txBody>
                    <a:bodyPr/>
                    <a:lstStyle/>
                    <a:p>
                      <a:r>
                        <a:rPr lang="en-US" sz="2500" dirty="0"/>
                        <a:t>ABC123</a:t>
                      </a:r>
                    </a:p>
                  </a:txBody>
                  <a:tcPr marL="84433" marR="84433" marT="42217" marB="42217" anchor="ctr"/>
                </a:tc>
                <a:tc>
                  <a:txBody>
                    <a:bodyPr/>
                    <a:lstStyle/>
                    <a:p>
                      <a:r>
                        <a:rPr lang="en-US" sz="2500" dirty="0"/>
                        <a:t>7</a:t>
                      </a:r>
                    </a:p>
                  </a:txBody>
                  <a:tcPr marL="84433" marR="84433" marT="42217" marB="42217" anchor="ctr"/>
                </a:tc>
                <a:tc>
                  <a:txBody>
                    <a:bodyPr/>
                    <a:lstStyle/>
                    <a:p>
                      <a:r>
                        <a:rPr lang="en-US" sz="2500" dirty="0"/>
                        <a:t>2020-01-29</a:t>
                      </a:r>
                    </a:p>
                  </a:txBody>
                  <a:tcPr marL="84433" marR="84433" marT="42217" marB="42217" anchor="ctr"/>
                </a:tc>
                <a:tc>
                  <a:txBody>
                    <a:bodyPr/>
                    <a:lstStyle/>
                    <a:p>
                      <a:r>
                        <a:rPr lang="en-US" sz="2500" dirty="0"/>
                        <a:t>2020-02-02</a:t>
                      </a:r>
                    </a:p>
                  </a:txBody>
                  <a:tcPr marL="84433" marR="84433" marT="42217" marB="42217" anchor="ctr"/>
                </a:tc>
                <a:extLst>
                  <a:ext uri="{0D108BD9-81ED-4DB2-BD59-A6C34878D82A}">
                    <a16:rowId xmlns:a16="http://schemas.microsoft.com/office/drawing/2014/main" val="179992762"/>
                  </a:ext>
                </a:extLst>
              </a:tr>
            </a:tbl>
          </a:graphicData>
        </a:graphic>
      </p:graphicFrame>
      <p:sp>
        <p:nvSpPr>
          <p:cNvPr id="3" name="Arrow: Right 2">
            <a:extLst>
              <a:ext uri="{FF2B5EF4-FFF2-40B4-BE49-F238E27FC236}">
                <a16:creationId xmlns:a16="http://schemas.microsoft.com/office/drawing/2014/main" id="{F3A7458C-038D-4C98-AFC1-59B45E2EA755}"/>
              </a:ext>
            </a:extLst>
          </p:cNvPr>
          <p:cNvSpPr/>
          <p:nvPr/>
        </p:nvSpPr>
        <p:spPr>
          <a:xfrm>
            <a:off x="2833157" y="1882097"/>
            <a:ext cx="675314" cy="894778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0924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lowchart: Direct Access Storage 10">
            <a:extLst>
              <a:ext uri="{FF2B5EF4-FFF2-40B4-BE49-F238E27FC236}">
                <a16:creationId xmlns:a16="http://schemas.microsoft.com/office/drawing/2014/main" id="{BF4E69E3-FFE8-4560-90AF-D5452D5FCD31}"/>
              </a:ext>
            </a:extLst>
          </p:cNvPr>
          <p:cNvSpPr/>
          <p:nvPr/>
        </p:nvSpPr>
        <p:spPr>
          <a:xfrm>
            <a:off x="3638619" y="1785102"/>
            <a:ext cx="2264943" cy="1030145"/>
          </a:xfrm>
          <a:prstGeom prst="flowChartMagneticDru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Message Broker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0330267-9AC6-4173-AEF0-E5C1B0444D09}"/>
              </a:ext>
            </a:extLst>
          </p:cNvPr>
          <p:cNvSpPr/>
          <p:nvPr/>
        </p:nvSpPr>
        <p:spPr>
          <a:xfrm>
            <a:off x="7100241" y="1270030"/>
            <a:ext cx="1754340" cy="103014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Consumer</a:t>
            </a:r>
          </a:p>
        </p:txBody>
      </p:sp>
      <p:sp>
        <p:nvSpPr>
          <p:cNvPr id="15" name="Flowchart: Punched Tape 14">
            <a:extLst>
              <a:ext uri="{FF2B5EF4-FFF2-40B4-BE49-F238E27FC236}">
                <a16:creationId xmlns:a16="http://schemas.microsoft.com/office/drawing/2014/main" id="{98622440-826F-4F5D-B5AD-8F7EFB047824}"/>
              </a:ext>
            </a:extLst>
          </p:cNvPr>
          <p:cNvSpPr/>
          <p:nvPr/>
        </p:nvSpPr>
        <p:spPr>
          <a:xfrm>
            <a:off x="2474207" y="1825520"/>
            <a:ext cx="1105960" cy="434237"/>
          </a:xfrm>
          <a:prstGeom prst="flowChartPunchedTap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ProductShipped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A2ABBC9-C1C4-4C2D-8AA5-B7028CA39CB5}"/>
              </a:ext>
            </a:extLst>
          </p:cNvPr>
          <p:cNvSpPr/>
          <p:nvPr/>
        </p:nvSpPr>
        <p:spPr>
          <a:xfrm>
            <a:off x="687600" y="1785102"/>
            <a:ext cx="1754340" cy="103014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Producer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3D16077-56E6-4DF4-9E94-2CBB017BE4D6}"/>
              </a:ext>
            </a:extLst>
          </p:cNvPr>
          <p:cNvCxnSpPr>
            <a:cxnSpLocks/>
            <a:stCxn id="16" idx="3"/>
            <a:endCxn id="11" idx="1"/>
          </p:cNvCxnSpPr>
          <p:nvPr/>
        </p:nvCxnSpPr>
        <p:spPr>
          <a:xfrm>
            <a:off x="2441940" y="2300175"/>
            <a:ext cx="1196679" cy="0"/>
          </a:xfrm>
          <a:prstGeom prst="straightConnector1">
            <a:avLst/>
          </a:prstGeom>
          <a:ln w="57150">
            <a:solidFill>
              <a:srgbClr val="4D4D4D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9B993B86-620A-475D-99FE-A716030015E3}"/>
              </a:ext>
            </a:extLst>
          </p:cNvPr>
          <p:cNvSpPr/>
          <p:nvPr/>
        </p:nvSpPr>
        <p:spPr>
          <a:xfrm>
            <a:off x="7100241" y="2398855"/>
            <a:ext cx="1754340" cy="103014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Consumer</a:t>
            </a:r>
          </a:p>
        </p:txBody>
      </p:sp>
      <p:sp>
        <p:nvSpPr>
          <p:cNvPr id="10" name="Rectangle 128">
            <a:extLst>
              <a:ext uri="{FF2B5EF4-FFF2-40B4-BE49-F238E27FC236}">
                <a16:creationId xmlns:a16="http://schemas.microsoft.com/office/drawing/2014/main" id="{2BCEB33B-20A3-4F47-9711-589A2C1113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875" y="565150"/>
            <a:ext cx="349134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3400" b="1" dirty="0">
                <a:solidFill>
                  <a:srgbClr val="4D4D4D"/>
                </a:solidFill>
                <a:latin typeface="Montserrat" panose="00000500000000000000" pitchFamily="50" charset="0"/>
              </a:rPr>
              <a:t>Event Sourcing</a:t>
            </a:r>
            <a:endParaRPr kumimoji="0" lang="en-US" alt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tserrat" panose="00000500000000000000" pitchFamily="50" charset="0"/>
            </a:endParaRPr>
          </a:p>
        </p:txBody>
      </p:sp>
      <p:sp>
        <p:nvSpPr>
          <p:cNvPr id="13" name="Rectangle 131">
            <a:extLst>
              <a:ext uri="{FF2B5EF4-FFF2-40B4-BE49-F238E27FC236}">
                <a16:creationId xmlns:a16="http://schemas.microsoft.com/office/drawing/2014/main" id="{0986B7D7-C66F-4189-8EC7-306FF82468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875" y="970519"/>
            <a:ext cx="183704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1" i="0" u="none" strike="noStrike" cap="none" normalizeH="0" baseline="0" dirty="0">
                <a:ln>
                  <a:noFill/>
                </a:ln>
                <a:solidFill>
                  <a:srgbClr val="2993CA"/>
                </a:solidFill>
                <a:effectLst/>
                <a:latin typeface="Montserrat" panose="00000500000000000000" pitchFamily="50" charset="0"/>
              </a:rPr>
              <a:t>Projections</a:t>
            </a:r>
            <a:endParaRPr kumimoji="0" lang="en-US" altLang="en-US" sz="1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tserrat" panose="00000500000000000000" pitchFamily="50" charset="0"/>
            </a:endParaRPr>
          </a:p>
        </p:txBody>
      </p:sp>
      <p:sp>
        <p:nvSpPr>
          <p:cNvPr id="14" name="Rectangle 134">
            <a:extLst>
              <a:ext uri="{FF2B5EF4-FFF2-40B4-BE49-F238E27FC236}">
                <a16:creationId xmlns:a16="http://schemas.microsoft.com/office/drawing/2014/main" id="{BD307ABB-B791-4408-B232-F3AA72C072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5" y="617538"/>
            <a:ext cx="93663" cy="722313"/>
          </a:xfrm>
          <a:prstGeom prst="rect">
            <a:avLst/>
          </a:prstGeom>
          <a:solidFill>
            <a:srgbClr val="2993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41900557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lowchart: Direct Access Storage 10">
            <a:extLst>
              <a:ext uri="{FF2B5EF4-FFF2-40B4-BE49-F238E27FC236}">
                <a16:creationId xmlns:a16="http://schemas.microsoft.com/office/drawing/2014/main" id="{BF4E69E3-FFE8-4560-90AF-D5452D5FCD31}"/>
              </a:ext>
            </a:extLst>
          </p:cNvPr>
          <p:cNvSpPr/>
          <p:nvPr/>
        </p:nvSpPr>
        <p:spPr>
          <a:xfrm>
            <a:off x="3638619" y="1785102"/>
            <a:ext cx="2264943" cy="1030145"/>
          </a:xfrm>
          <a:prstGeom prst="flowChartMagneticDru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Message Broker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0330267-9AC6-4173-AEF0-E5C1B0444D09}"/>
              </a:ext>
            </a:extLst>
          </p:cNvPr>
          <p:cNvSpPr/>
          <p:nvPr/>
        </p:nvSpPr>
        <p:spPr>
          <a:xfrm>
            <a:off x="7100241" y="1270030"/>
            <a:ext cx="1754340" cy="103014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Consumer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A2ABBC9-C1C4-4C2D-8AA5-B7028CA39CB5}"/>
              </a:ext>
            </a:extLst>
          </p:cNvPr>
          <p:cNvSpPr/>
          <p:nvPr/>
        </p:nvSpPr>
        <p:spPr>
          <a:xfrm>
            <a:off x="687600" y="1785102"/>
            <a:ext cx="1754340" cy="103014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Producer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3D16077-56E6-4DF4-9E94-2CBB017BE4D6}"/>
              </a:ext>
            </a:extLst>
          </p:cNvPr>
          <p:cNvCxnSpPr>
            <a:cxnSpLocks/>
            <a:stCxn id="11" idx="4"/>
            <a:endCxn id="12" idx="1"/>
          </p:cNvCxnSpPr>
          <p:nvPr/>
        </p:nvCxnSpPr>
        <p:spPr>
          <a:xfrm flipV="1">
            <a:off x="5903562" y="1785103"/>
            <a:ext cx="1196679" cy="515072"/>
          </a:xfrm>
          <a:prstGeom prst="straightConnector1">
            <a:avLst/>
          </a:prstGeom>
          <a:ln w="57150">
            <a:solidFill>
              <a:srgbClr val="4D4D4D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9B993B86-620A-475D-99FE-A716030015E3}"/>
              </a:ext>
            </a:extLst>
          </p:cNvPr>
          <p:cNvSpPr/>
          <p:nvPr/>
        </p:nvSpPr>
        <p:spPr>
          <a:xfrm>
            <a:off x="7100241" y="2398855"/>
            <a:ext cx="1754340" cy="103014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Consumer</a:t>
            </a:r>
          </a:p>
        </p:txBody>
      </p:sp>
      <p:sp>
        <p:nvSpPr>
          <p:cNvPr id="10" name="Rectangle 128">
            <a:extLst>
              <a:ext uri="{FF2B5EF4-FFF2-40B4-BE49-F238E27FC236}">
                <a16:creationId xmlns:a16="http://schemas.microsoft.com/office/drawing/2014/main" id="{2BCEB33B-20A3-4F47-9711-589A2C1113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875" y="565150"/>
            <a:ext cx="349134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3400" b="1" dirty="0">
                <a:solidFill>
                  <a:srgbClr val="4D4D4D"/>
                </a:solidFill>
                <a:latin typeface="Montserrat" panose="00000500000000000000" pitchFamily="50" charset="0"/>
              </a:rPr>
              <a:t>Event Sourcing</a:t>
            </a:r>
            <a:endParaRPr kumimoji="0" lang="en-US" alt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tserrat" panose="00000500000000000000" pitchFamily="50" charset="0"/>
            </a:endParaRPr>
          </a:p>
        </p:txBody>
      </p:sp>
      <p:sp>
        <p:nvSpPr>
          <p:cNvPr id="13" name="Rectangle 131">
            <a:extLst>
              <a:ext uri="{FF2B5EF4-FFF2-40B4-BE49-F238E27FC236}">
                <a16:creationId xmlns:a16="http://schemas.microsoft.com/office/drawing/2014/main" id="{0986B7D7-C66F-4189-8EC7-306FF82468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875" y="970519"/>
            <a:ext cx="183704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1" i="0" u="none" strike="noStrike" cap="none" normalizeH="0" baseline="0" dirty="0">
                <a:ln>
                  <a:noFill/>
                </a:ln>
                <a:solidFill>
                  <a:srgbClr val="2993CA"/>
                </a:solidFill>
                <a:effectLst/>
                <a:latin typeface="Montserrat" panose="00000500000000000000" pitchFamily="50" charset="0"/>
              </a:rPr>
              <a:t>Projections</a:t>
            </a:r>
            <a:endParaRPr kumimoji="0" lang="en-US" altLang="en-US" sz="1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tserrat" panose="00000500000000000000" pitchFamily="50" charset="0"/>
            </a:endParaRPr>
          </a:p>
        </p:txBody>
      </p:sp>
      <p:sp>
        <p:nvSpPr>
          <p:cNvPr id="14" name="Rectangle 134">
            <a:extLst>
              <a:ext uri="{FF2B5EF4-FFF2-40B4-BE49-F238E27FC236}">
                <a16:creationId xmlns:a16="http://schemas.microsoft.com/office/drawing/2014/main" id="{BD307ABB-B791-4408-B232-F3AA72C072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5" y="617538"/>
            <a:ext cx="93663" cy="722313"/>
          </a:xfrm>
          <a:prstGeom prst="rect">
            <a:avLst/>
          </a:prstGeom>
          <a:solidFill>
            <a:srgbClr val="2993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/>
          </a:p>
        </p:txBody>
      </p:sp>
      <p:sp>
        <p:nvSpPr>
          <p:cNvPr id="15" name="Flowchart: Punched Tape 14">
            <a:extLst>
              <a:ext uri="{FF2B5EF4-FFF2-40B4-BE49-F238E27FC236}">
                <a16:creationId xmlns:a16="http://schemas.microsoft.com/office/drawing/2014/main" id="{98622440-826F-4F5D-B5AD-8F7EFB047824}"/>
              </a:ext>
            </a:extLst>
          </p:cNvPr>
          <p:cNvSpPr/>
          <p:nvPr/>
        </p:nvSpPr>
        <p:spPr>
          <a:xfrm>
            <a:off x="5674772" y="1825520"/>
            <a:ext cx="1105960" cy="434237"/>
          </a:xfrm>
          <a:prstGeom prst="flowChartPunchedTap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ProductShipped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0B67537-A87E-441C-8465-2BF205BA1AA9}"/>
              </a:ext>
            </a:extLst>
          </p:cNvPr>
          <p:cNvCxnSpPr>
            <a:cxnSpLocks/>
            <a:stCxn id="11" idx="4"/>
            <a:endCxn id="22" idx="1"/>
          </p:cNvCxnSpPr>
          <p:nvPr/>
        </p:nvCxnSpPr>
        <p:spPr>
          <a:xfrm>
            <a:off x="5903562" y="2300175"/>
            <a:ext cx="1196679" cy="613753"/>
          </a:xfrm>
          <a:prstGeom prst="straightConnector1">
            <a:avLst/>
          </a:prstGeom>
          <a:ln w="57150">
            <a:solidFill>
              <a:srgbClr val="4D4D4D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lowchart: Punched Tape 16">
            <a:extLst>
              <a:ext uri="{FF2B5EF4-FFF2-40B4-BE49-F238E27FC236}">
                <a16:creationId xmlns:a16="http://schemas.microsoft.com/office/drawing/2014/main" id="{D9CE3B04-BCE7-40A9-A753-153BCD16DBC2}"/>
              </a:ext>
            </a:extLst>
          </p:cNvPr>
          <p:cNvSpPr/>
          <p:nvPr/>
        </p:nvSpPr>
        <p:spPr>
          <a:xfrm>
            <a:off x="5674772" y="2520108"/>
            <a:ext cx="1105960" cy="434237"/>
          </a:xfrm>
          <a:prstGeom prst="flowChartPunchedTap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ProductShipped</a:t>
            </a:r>
          </a:p>
        </p:txBody>
      </p:sp>
    </p:spTree>
    <p:extLst>
      <p:ext uri="{BB962C8B-B14F-4D97-AF65-F5344CB8AC3E}">
        <p14:creationId xmlns:p14="http://schemas.microsoft.com/office/powerpoint/2010/main" val="4360852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lowchart: Direct Access Storage 10">
            <a:extLst>
              <a:ext uri="{FF2B5EF4-FFF2-40B4-BE49-F238E27FC236}">
                <a16:creationId xmlns:a16="http://schemas.microsoft.com/office/drawing/2014/main" id="{BF4E69E3-FFE8-4560-90AF-D5452D5FCD31}"/>
              </a:ext>
            </a:extLst>
          </p:cNvPr>
          <p:cNvSpPr/>
          <p:nvPr/>
        </p:nvSpPr>
        <p:spPr>
          <a:xfrm>
            <a:off x="3638619" y="1785102"/>
            <a:ext cx="2264943" cy="1030145"/>
          </a:xfrm>
          <a:prstGeom prst="flowChartMagneticDru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Event Store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0330267-9AC6-4173-AEF0-E5C1B0444D09}"/>
              </a:ext>
            </a:extLst>
          </p:cNvPr>
          <p:cNvSpPr/>
          <p:nvPr/>
        </p:nvSpPr>
        <p:spPr>
          <a:xfrm>
            <a:off x="7100241" y="1270030"/>
            <a:ext cx="1754340" cy="103014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Consumer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A2ABBC9-C1C4-4C2D-8AA5-B7028CA39CB5}"/>
              </a:ext>
            </a:extLst>
          </p:cNvPr>
          <p:cNvSpPr/>
          <p:nvPr/>
        </p:nvSpPr>
        <p:spPr>
          <a:xfrm>
            <a:off x="687600" y="1785102"/>
            <a:ext cx="1754340" cy="103014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Producer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3D16077-56E6-4DF4-9E94-2CBB017BE4D6}"/>
              </a:ext>
            </a:extLst>
          </p:cNvPr>
          <p:cNvCxnSpPr>
            <a:cxnSpLocks/>
            <a:stCxn id="11" idx="4"/>
            <a:endCxn id="12" idx="1"/>
          </p:cNvCxnSpPr>
          <p:nvPr/>
        </p:nvCxnSpPr>
        <p:spPr>
          <a:xfrm flipV="1">
            <a:off x="5903562" y="1785103"/>
            <a:ext cx="1196679" cy="515072"/>
          </a:xfrm>
          <a:prstGeom prst="straightConnector1">
            <a:avLst/>
          </a:prstGeom>
          <a:ln w="57150">
            <a:solidFill>
              <a:srgbClr val="4D4D4D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9B993B86-620A-475D-99FE-A716030015E3}"/>
              </a:ext>
            </a:extLst>
          </p:cNvPr>
          <p:cNvSpPr/>
          <p:nvPr/>
        </p:nvSpPr>
        <p:spPr>
          <a:xfrm>
            <a:off x="7100241" y="2398855"/>
            <a:ext cx="1754340" cy="103014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Consumer</a:t>
            </a:r>
          </a:p>
        </p:txBody>
      </p:sp>
      <p:sp>
        <p:nvSpPr>
          <p:cNvPr id="10" name="Rectangle 128">
            <a:extLst>
              <a:ext uri="{FF2B5EF4-FFF2-40B4-BE49-F238E27FC236}">
                <a16:creationId xmlns:a16="http://schemas.microsoft.com/office/drawing/2014/main" id="{2BCEB33B-20A3-4F47-9711-589A2C1113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875" y="565150"/>
            <a:ext cx="349134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3400" b="1" dirty="0">
                <a:solidFill>
                  <a:srgbClr val="4D4D4D"/>
                </a:solidFill>
                <a:latin typeface="Montserrat" panose="00000500000000000000" pitchFamily="50" charset="0"/>
              </a:rPr>
              <a:t>Event Sourcing</a:t>
            </a:r>
            <a:endParaRPr kumimoji="0" lang="en-US" alt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tserrat" panose="00000500000000000000" pitchFamily="50" charset="0"/>
            </a:endParaRPr>
          </a:p>
        </p:txBody>
      </p:sp>
      <p:sp>
        <p:nvSpPr>
          <p:cNvPr id="13" name="Rectangle 131">
            <a:extLst>
              <a:ext uri="{FF2B5EF4-FFF2-40B4-BE49-F238E27FC236}">
                <a16:creationId xmlns:a16="http://schemas.microsoft.com/office/drawing/2014/main" id="{0986B7D7-C66F-4189-8EC7-306FF82468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875" y="970519"/>
            <a:ext cx="594714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1" i="0" u="none" strike="noStrike" cap="none" normalizeH="0" baseline="0" dirty="0">
                <a:ln>
                  <a:noFill/>
                </a:ln>
                <a:solidFill>
                  <a:srgbClr val="2993CA"/>
                </a:solidFill>
                <a:effectLst/>
                <a:latin typeface="Montserrat" panose="00000500000000000000" pitchFamily="50" charset="0"/>
              </a:rPr>
              <a:t>Projections: Persistent Subscriptions</a:t>
            </a:r>
            <a:endParaRPr kumimoji="0" lang="en-US" altLang="en-US" sz="1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tserrat" panose="00000500000000000000" pitchFamily="50" charset="0"/>
            </a:endParaRPr>
          </a:p>
        </p:txBody>
      </p:sp>
      <p:sp>
        <p:nvSpPr>
          <p:cNvPr id="14" name="Rectangle 134">
            <a:extLst>
              <a:ext uri="{FF2B5EF4-FFF2-40B4-BE49-F238E27FC236}">
                <a16:creationId xmlns:a16="http://schemas.microsoft.com/office/drawing/2014/main" id="{BD307ABB-B791-4408-B232-F3AA72C072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5" y="617538"/>
            <a:ext cx="93663" cy="722313"/>
          </a:xfrm>
          <a:prstGeom prst="rect">
            <a:avLst/>
          </a:prstGeom>
          <a:solidFill>
            <a:srgbClr val="2993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/>
          </a:p>
        </p:txBody>
      </p:sp>
      <p:sp>
        <p:nvSpPr>
          <p:cNvPr id="15" name="Flowchart: Punched Tape 14">
            <a:extLst>
              <a:ext uri="{FF2B5EF4-FFF2-40B4-BE49-F238E27FC236}">
                <a16:creationId xmlns:a16="http://schemas.microsoft.com/office/drawing/2014/main" id="{98622440-826F-4F5D-B5AD-8F7EFB047824}"/>
              </a:ext>
            </a:extLst>
          </p:cNvPr>
          <p:cNvSpPr/>
          <p:nvPr/>
        </p:nvSpPr>
        <p:spPr>
          <a:xfrm>
            <a:off x="5674772" y="1825520"/>
            <a:ext cx="1105960" cy="434237"/>
          </a:xfrm>
          <a:prstGeom prst="flowChartPunchedTap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ProductShipped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0B67537-A87E-441C-8465-2BF205BA1AA9}"/>
              </a:ext>
            </a:extLst>
          </p:cNvPr>
          <p:cNvCxnSpPr>
            <a:cxnSpLocks/>
            <a:stCxn id="11" idx="4"/>
            <a:endCxn id="22" idx="1"/>
          </p:cNvCxnSpPr>
          <p:nvPr/>
        </p:nvCxnSpPr>
        <p:spPr>
          <a:xfrm>
            <a:off x="5903562" y="2300175"/>
            <a:ext cx="1196679" cy="613753"/>
          </a:xfrm>
          <a:prstGeom prst="straightConnector1">
            <a:avLst/>
          </a:prstGeom>
          <a:ln w="57150">
            <a:solidFill>
              <a:srgbClr val="4D4D4D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lowchart: Punched Tape 16">
            <a:extLst>
              <a:ext uri="{FF2B5EF4-FFF2-40B4-BE49-F238E27FC236}">
                <a16:creationId xmlns:a16="http://schemas.microsoft.com/office/drawing/2014/main" id="{D9CE3B04-BCE7-40A9-A753-153BCD16DBC2}"/>
              </a:ext>
            </a:extLst>
          </p:cNvPr>
          <p:cNvSpPr/>
          <p:nvPr/>
        </p:nvSpPr>
        <p:spPr>
          <a:xfrm>
            <a:off x="5674772" y="2520108"/>
            <a:ext cx="1105960" cy="434237"/>
          </a:xfrm>
          <a:prstGeom prst="flowChartPunchedTap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ProductShipped</a:t>
            </a:r>
          </a:p>
        </p:txBody>
      </p:sp>
    </p:spTree>
    <p:extLst>
      <p:ext uri="{BB962C8B-B14F-4D97-AF65-F5344CB8AC3E}">
        <p14:creationId xmlns:p14="http://schemas.microsoft.com/office/powerpoint/2010/main" val="23652575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lowchart: Direct Access Storage 10">
            <a:extLst>
              <a:ext uri="{FF2B5EF4-FFF2-40B4-BE49-F238E27FC236}">
                <a16:creationId xmlns:a16="http://schemas.microsoft.com/office/drawing/2014/main" id="{BF4E69E3-FFE8-4560-90AF-D5452D5FCD31}"/>
              </a:ext>
            </a:extLst>
          </p:cNvPr>
          <p:cNvSpPr/>
          <p:nvPr/>
        </p:nvSpPr>
        <p:spPr>
          <a:xfrm>
            <a:off x="3638619" y="1785102"/>
            <a:ext cx="2264943" cy="1030145"/>
          </a:xfrm>
          <a:prstGeom prst="flowChartMagneticDru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Event</a:t>
            </a:r>
          </a:p>
          <a:p>
            <a:pPr algn="ctr"/>
            <a:r>
              <a:rPr lang="en-US" sz="2000" dirty="0"/>
              <a:t>Store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0330267-9AC6-4173-AEF0-E5C1B0444D09}"/>
              </a:ext>
            </a:extLst>
          </p:cNvPr>
          <p:cNvSpPr/>
          <p:nvPr/>
        </p:nvSpPr>
        <p:spPr>
          <a:xfrm>
            <a:off x="7100241" y="1270030"/>
            <a:ext cx="1754340" cy="103014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Consumer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A2ABBC9-C1C4-4C2D-8AA5-B7028CA39CB5}"/>
              </a:ext>
            </a:extLst>
          </p:cNvPr>
          <p:cNvSpPr/>
          <p:nvPr/>
        </p:nvSpPr>
        <p:spPr>
          <a:xfrm>
            <a:off x="687600" y="1785102"/>
            <a:ext cx="1754340" cy="103014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Producer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3D16077-56E6-4DF4-9E94-2CBB017BE4D6}"/>
              </a:ext>
            </a:extLst>
          </p:cNvPr>
          <p:cNvCxnSpPr>
            <a:cxnSpLocks/>
            <a:stCxn id="12" idx="1"/>
            <a:endCxn id="11" idx="4"/>
          </p:cNvCxnSpPr>
          <p:nvPr/>
        </p:nvCxnSpPr>
        <p:spPr>
          <a:xfrm flipH="1">
            <a:off x="5903562" y="1785103"/>
            <a:ext cx="1196679" cy="515072"/>
          </a:xfrm>
          <a:prstGeom prst="straightConnector1">
            <a:avLst/>
          </a:prstGeom>
          <a:ln w="57150">
            <a:solidFill>
              <a:srgbClr val="4D4D4D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9B993B86-620A-475D-99FE-A716030015E3}"/>
              </a:ext>
            </a:extLst>
          </p:cNvPr>
          <p:cNvSpPr/>
          <p:nvPr/>
        </p:nvSpPr>
        <p:spPr>
          <a:xfrm>
            <a:off x="7100241" y="2398855"/>
            <a:ext cx="1754340" cy="103014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Consumer</a:t>
            </a:r>
          </a:p>
        </p:txBody>
      </p:sp>
      <p:sp>
        <p:nvSpPr>
          <p:cNvPr id="10" name="Rectangle 128">
            <a:extLst>
              <a:ext uri="{FF2B5EF4-FFF2-40B4-BE49-F238E27FC236}">
                <a16:creationId xmlns:a16="http://schemas.microsoft.com/office/drawing/2014/main" id="{2BCEB33B-20A3-4F47-9711-589A2C1113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875" y="565150"/>
            <a:ext cx="349134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3400" b="1" dirty="0">
                <a:solidFill>
                  <a:srgbClr val="4D4D4D"/>
                </a:solidFill>
                <a:latin typeface="Montserrat" panose="00000500000000000000" pitchFamily="50" charset="0"/>
              </a:rPr>
              <a:t>Event Sourcing</a:t>
            </a:r>
            <a:endParaRPr kumimoji="0" lang="en-US" alt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tserrat" panose="00000500000000000000" pitchFamily="50" charset="0"/>
            </a:endParaRPr>
          </a:p>
        </p:txBody>
      </p:sp>
      <p:sp>
        <p:nvSpPr>
          <p:cNvPr id="13" name="Rectangle 131">
            <a:extLst>
              <a:ext uri="{FF2B5EF4-FFF2-40B4-BE49-F238E27FC236}">
                <a16:creationId xmlns:a16="http://schemas.microsoft.com/office/drawing/2014/main" id="{0986B7D7-C66F-4189-8EC7-306FF82468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875" y="970519"/>
            <a:ext cx="581409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1" i="0" u="none" strike="noStrike" cap="none" normalizeH="0" baseline="0" dirty="0">
                <a:ln>
                  <a:noFill/>
                </a:ln>
                <a:solidFill>
                  <a:srgbClr val="2993CA"/>
                </a:solidFill>
                <a:effectLst/>
                <a:latin typeface="Montserrat" panose="00000500000000000000" pitchFamily="50" charset="0"/>
              </a:rPr>
              <a:t>Projections: Catch-Up Subscriptions</a:t>
            </a:r>
            <a:endParaRPr kumimoji="0" lang="en-US" altLang="en-US" sz="1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tserrat" panose="00000500000000000000" pitchFamily="50" charset="0"/>
            </a:endParaRPr>
          </a:p>
        </p:txBody>
      </p:sp>
      <p:sp>
        <p:nvSpPr>
          <p:cNvPr id="14" name="Rectangle 134">
            <a:extLst>
              <a:ext uri="{FF2B5EF4-FFF2-40B4-BE49-F238E27FC236}">
                <a16:creationId xmlns:a16="http://schemas.microsoft.com/office/drawing/2014/main" id="{BD307ABB-B791-4408-B232-F3AA72C072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5" y="617538"/>
            <a:ext cx="93663" cy="722313"/>
          </a:xfrm>
          <a:prstGeom prst="rect">
            <a:avLst/>
          </a:prstGeom>
          <a:solidFill>
            <a:srgbClr val="2993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AE93A57-6541-4406-993A-62C3B68DBD40}"/>
              </a:ext>
            </a:extLst>
          </p:cNvPr>
          <p:cNvCxnSpPr>
            <a:cxnSpLocks/>
            <a:stCxn id="22" idx="1"/>
          </p:cNvCxnSpPr>
          <p:nvPr/>
        </p:nvCxnSpPr>
        <p:spPr>
          <a:xfrm flipH="1" flipV="1">
            <a:off x="5903562" y="2398855"/>
            <a:ext cx="1196679" cy="515073"/>
          </a:xfrm>
          <a:prstGeom prst="straightConnector1">
            <a:avLst/>
          </a:prstGeom>
          <a:ln w="57150">
            <a:solidFill>
              <a:srgbClr val="4D4D4D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7221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8">
            <a:extLst>
              <a:ext uri="{FF2B5EF4-FFF2-40B4-BE49-F238E27FC236}">
                <a16:creationId xmlns:a16="http://schemas.microsoft.com/office/drawing/2014/main" id="{B8703DEB-BD54-4BB5-9816-3529DDF2F2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875" y="565150"/>
            <a:ext cx="349134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3400" b="1" dirty="0">
                <a:solidFill>
                  <a:srgbClr val="4D4D4D"/>
                </a:solidFill>
                <a:latin typeface="Montserrat" panose="00000500000000000000" pitchFamily="50" charset="0"/>
              </a:rPr>
              <a:t>Event Sourcing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tserrat" panose="00000500000000000000" pitchFamily="50" charset="0"/>
            </a:endParaRPr>
          </a:p>
        </p:txBody>
      </p:sp>
      <p:sp>
        <p:nvSpPr>
          <p:cNvPr id="5" name="Rectangle 131">
            <a:extLst>
              <a:ext uri="{FF2B5EF4-FFF2-40B4-BE49-F238E27FC236}">
                <a16:creationId xmlns:a16="http://schemas.microsoft.com/office/drawing/2014/main" id="{D64EF098-CDF9-47CD-9D4E-ACF44FC3B6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875" y="970519"/>
            <a:ext cx="173284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1" i="0" u="none" strike="noStrike" cap="none" normalizeH="0" baseline="0" dirty="0">
                <a:ln>
                  <a:noFill/>
                </a:ln>
                <a:solidFill>
                  <a:srgbClr val="2993CA"/>
                </a:solidFill>
                <a:effectLst/>
                <a:latin typeface="Montserrat" panose="00000500000000000000" pitchFamily="50" charset="0"/>
              </a:rPr>
              <a:t>What is it?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tserrat" panose="00000500000000000000" pitchFamily="50" charset="0"/>
            </a:endParaRPr>
          </a:p>
        </p:txBody>
      </p:sp>
      <p:sp>
        <p:nvSpPr>
          <p:cNvPr id="6" name="Rectangle 134">
            <a:extLst>
              <a:ext uri="{FF2B5EF4-FFF2-40B4-BE49-F238E27FC236}">
                <a16:creationId xmlns:a16="http://schemas.microsoft.com/office/drawing/2014/main" id="{2A0218AB-C8D3-4271-805F-346C5BA55F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5" y="617538"/>
            <a:ext cx="93663" cy="722313"/>
          </a:xfrm>
          <a:prstGeom prst="rect">
            <a:avLst/>
          </a:prstGeom>
          <a:solidFill>
            <a:srgbClr val="2993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D6FCB7CB-156D-450E-BCED-EC371394209C}"/>
              </a:ext>
            </a:extLst>
          </p:cNvPr>
          <p:cNvSpPr/>
          <p:nvPr/>
        </p:nvSpPr>
        <p:spPr>
          <a:xfrm>
            <a:off x="4412972" y="1490869"/>
            <a:ext cx="2111069" cy="1013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Product Received</a:t>
            </a:r>
          </a:p>
          <a:p>
            <a:pPr algn="ctr"/>
            <a:r>
              <a:rPr lang="en-US" sz="1200" dirty="0"/>
              <a:t>Qty=10, Date=2020-01-29</a:t>
            </a:r>
          </a:p>
        </p:txBody>
      </p:sp>
    </p:spTree>
    <p:extLst>
      <p:ext uri="{BB962C8B-B14F-4D97-AF65-F5344CB8AC3E}">
        <p14:creationId xmlns:p14="http://schemas.microsoft.com/office/powerpoint/2010/main" val="4092406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8">
            <a:extLst>
              <a:ext uri="{FF2B5EF4-FFF2-40B4-BE49-F238E27FC236}">
                <a16:creationId xmlns:a16="http://schemas.microsoft.com/office/drawing/2014/main" id="{B8703DEB-BD54-4BB5-9816-3529DDF2F2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875" y="565150"/>
            <a:ext cx="349134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3400" b="1" dirty="0">
                <a:solidFill>
                  <a:srgbClr val="4D4D4D"/>
                </a:solidFill>
                <a:latin typeface="Montserrat" panose="00000500000000000000" pitchFamily="50" charset="0"/>
              </a:rPr>
              <a:t>Event Sourcing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tserrat" panose="00000500000000000000" pitchFamily="50" charset="0"/>
            </a:endParaRPr>
          </a:p>
        </p:txBody>
      </p:sp>
      <p:sp>
        <p:nvSpPr>
          <p:cNvPr id="5" name="Rectangle 131">
            <a:extLst>
              <a:ext uri="{FF2B5EF4-FFF2-40B4-BE49-F238E27FC236}">
                <a16:creationId xmlns:a16="http://schemas.microsoft.com/office/drawing/2014/main" id="{D64EF098-CDF9-47CD-9D4E-ACF44FC3B6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875" y="970519"/>
            <a:ext cx="173284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1" i="0" u="none" strike="noStrike" cap="none" normalizeH="0" baseline="0" dirty="0">
                <a:ln>
                  <a:noFill/>
                </a:ln>
                <a:solidFill>
                  <a:srgbClr val="2993CA"/>
                </a:solidFill>
                <a:effectLst/>
                <a:latin typeface="Montserrat" panose="00000500000000000000" pitchFamily="50" charset="0"/>
              </a:rPr>
              <a:t>What is it?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tserrat" panose="00000500000000000000" pitchFamily="50" charset="0"/>
            </a:endParaRPr>
          </a:p>
        </p:txBody>
      </p:sp>
      <p:sp>
        <p:nvSpPr>
          <p:cNvPr id="6" name="Rectangle 134">
            <a:extLst>
              <a:ext uri="{FF2B5EF4-FFF2-40B4-BE49-F238E27FC236}">
                <a16:creationId xmlns:a16="http://schemas.microsoft.com/office/drawing/2014/main" id="{2A0218AB-C8D3-4271-805F-346C5BA55F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5" y="617538"/>
            <a:ext cx="93663" cy="722313"/>
          </a:xfrm>
          <a:prstGeom prst="rect">
            <a:avLst/>
          </a:prstGeom>
          <a:solidFill>
            <a:srgbClr val="2993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D6FCB7CB-156D-450E-BCED-EC371394209C}"/>
              </a:ext>
            </a:extLst>
          </p:cNvPr>
          <p:cNvSpPr/>
          <p:nvPr/>
        </p:nvSpPr>
        <p:spPr>
          <a:xfrm>
            <a:off x="4412972" y="1490869"/>
            <a:ext cx="2111069" cy="1013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Product Received</a:t>
            </a:r>
          </a:p>
          <a:p>
            <a:pPr algn="ctr"/>
            <a:r>
              <a:rPr lang="en-US" sz="1200" dirty="0"/>
              <a:t>Qty=10, Date=2020-01-29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F042F4C-AE17-4822-983B-21ED9DAF4921}"/>
              </a:ext>
            </a:extLst>
          </p:cNvPr>
          <p:cNvSpPr/>
          <p:nvPr/>
        </p:nvSpPr>
        <p:spPr>
          <a:xfrm>
            <a:off x="4412973" y="2609352"/>
            <a:ext cx="2111070" cy="1013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Product Received</a:t>
            </a:r>
          </a:p>
          <a:p>
            <a:pPr algn="ctr"/>
            <a:r>
              <a:rPr lang="en-US" sz="1400" dirty="0"/>
              <a:t>Qty=5, Date=2020-01-29</a:t>
            </a:r>
          </a:p>
        </p:txBody>
      </p:sp>
    </p:spTree>
    <p:extLst>
      <p:ext uri="{BB962C8B-B14F-4D97-AF65-F5344CB8AC3E}">
        <p14:creationId xmlns:p14="http://schemas.microsoft.com/office/powerpoint/2010/main" val="15144733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8">
            <a:extLst>
              <a:ext uri="{FF2B5EF4-FFF2-40B4-BE49-F238E27FC236}">
                <a16:creationId xmlns:a16="http://schemas.microsoft.com/office/drawing/2014/main" id="{B8703DEB-BD54-4BB5-9816-3529DDF2F2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875" y="565150"/>
            <a:ext cx="349134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3400" b="1" dirty="0">
                <a:solidFill>
                  <a:srgbClr val="4D4D4D"/>
                </a:solidFill>
                <a:latin typeface="Montserrat" panose="00000500000000000000" pitchFamily="50" charset="0"/>
              </a:rPr>
              <a:t>Event Sourcing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tserrat" panose="00000500000000000000" pitchFamily="50" charset="0"/>
            </a:endParaRPr>
          </a:p>
        </p:txBody>
      </p:sp>
      <p:sp>
        <p:nvSpPr>
          <p:cNvPr id="5" name="Rectangle 131">
            <a:extLst>
              <a:ext uri="{FF2B5EF4-FFF2-40B4-BE49-F238E27FC236}">
                <a16:creationId xmlns:a16="http://schemas.microsoft.com/office/drawing/2014/main" id="{D64EF098-CDF9-47CD-9D4E-ACF44FC3B6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875" y="970519"/>
            <a:ext cx="173284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1" i="0" u="none" strike="noStrike" cap="none" normalizeH="0" baseline="0" dirty="0">
                <a:ln>
                  <a:noFill/>
                </a:ln>
                <a:solidFill>
                  <a:srgbClr val="2993CA"/>
                </a:solidFill>
                <a:effectLst/>
                <a:latin typeface="Montserrat" panose="00000500000000000000" pitchFamily="50" charset="0"/>
              </a:rPr>
              <a:t>What is it?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tserrat" panose="00000500000000000000" pitchFamily="50" charset="0"/>
            </a:endParaRPr>
          </a:p>
        </p:txBody>
      </p:sp>
      <p:sp>
        <p:nvSpPr>
          <p:cNvPr id="6" name="Rectangle 134">
            <a:extLst>
              <a:ext uri="{FF2B5EF4-FFF2-40B4-BE49-F238E27FC236}">
                <a16:creationId xmlns:a16="http://schemas.microsoft.com/office/drawing/2014/main" id="{2A0218AB-C8D3-4271-805F-346C5BA55F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5" y="617538"/>
            <a:ext cx="93663" cy="722313"/>
          </a:xfrm>
          <a:prstGeom prst="rect">
            <a:avLst/>
          </a:prstGeom>
          <a:solidFill>
            <a:srgbClr val="2993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D6FCB7CB-156D-450E-BCED-EC371394209C}"/>
              </a:ext>
            </a:extLst>
          </p:cNvPr>
          <p:cNvSpPr/>
          <p:nvPr/>
        </p:nvSpPr>
        <p:spPr>
          <a:xfrm>
            <a:off x="4412972" y="1490869"/>
            <a:ext cx="2111069" cy="1013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Product Received</a:t>
            </a:r>
          </a:p>
          <a:p>
            <a:pPr algn="ctr"/>
            <a:r>
              <a:rPr lang="en-US" sz="1200" dirty="0"/>
              <a:t>Qty=10, Date=2020-01-29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F042F4C-AE17-4822-983B-21ED9DAF4921}"/>
              </a:ext>
            </a:extLst>
          </p:cNvPr>
          <p:cNvSpPr/>
          <p:nvPr/>
        </p:nvSpPr>
        <p:spPr>
          <a:xfrm>
            <a:off x="4412973" y="2609352"/>
            <a:ext cx="2111070" cy="1013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Product Received</a:t>
            </a:r>
          </a:p>
          <a:p>
            <a:pPr algn="ctr"/>
            <a:r>
              <a:rPr lang="en-US" sz="1400" dirty="0"/>
              <a:t>Qty=5, Date=2020-01-29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C4C24AB-6D31-430E-A36A-2501AAF70288}"/>
              </a:ext>
            </a:extLst>
          </p:cNvPr>
          <p:cNvSpPr/>
          <p:nvPr/>
        </p:nvSpPr>
        <p:spPr>
          <a:xfrm>
            <a:off x="4412972" y="3727835"/>
            <a:ext cx="2111071" cy="1013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Product Shipped</a:t>
            </a:r>
          </a:p>
          <a:p>
            <a:pPr algn="ctr"/>
            <a:r>
              <a:rPr lang="en-US" sz="1200" dirty="0"/>
              <a:t>Qty=6, Date=2020-01-29</a:t>
            </a:r>
          </a:p>
        </p:txBody>
      </p:sp>
    </p:spTree>
    <p:extLst>
      <p:ext uri="{BB962C8B-B14F-4D97-AF65-F5344CB8AC3E}">
        <p14:creationId xmlns:p14="http://schemas.microsoft.com/office/powerpoint/2010/main" val="33251991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8">
            <a:extLst>
              <a:ext uri="{FF2B5EF4-FFF2-40B4-BE49-F238E27FC236}">
                <a16:creationId xmlns:a16="http://schemas.microsoft.com/office/drawing/2014/main" id="{B8703DEB-BD54-4BB5-9816-3529DDF2F2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875" y="565150"/>
            <a:ext cx="349134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3400" b="1" dirty="0">
                <a:solidFill>
                  <a:srgbClr val="4D4D4D"/>
                </a:solidFill>
                <a:latin typeface="Montserrat" panose="00000500000000000000" pitchFamily="50" charset="0"/>
              </a:rPr>
              <a:t>Event Sourcing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tserrat" panose="00000500000000000000" pitchFamily="50" charset="0"/>
            </a:endParaRPr>
          </a:p>
        </p:txBody>
      </p:sp>
      <p:sp>
        <p:nvSpPr>
          <p:cNvPr id="5" name="Rectangle 131">
            <a:extLst>
              <a:ext uri="{FF2B5EF4-FFF2-40B4-BE49-F238E27FC236}">
                <a16:creationId xmlns:a16="http://schemas.microsoft.com/office/drawing/2014/main" id="{D64EF098-CDF9-47CD-9D4E-ACF44FC3B6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875" y="970519"/>
            <a:ext cx="173284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1" i="0" u="none" strike="noStrike" cap="none" normalizeH="0" baseline="0" dirty="0">
                <a:ln>
                  <a:noFill/>
                </a:ln>
                <a:solidFill>
                  <a:srgbClr val="2993CA"/>
                </a:solidFill>
                <a:effectLst/>
                <a:latin typeface="Montserrat" panose="00000500000000000000" pitchFamily="50" charset="0"/>
              </a:rPr>
              <a:t>What is it?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tserrat" panose="00000500000000000000" pitchFamily="50" charset="0"/>
            </a:endParaRPr>
          </a:p>
        </p:txBody>
      </p:sp>
      <p:sp>
        <p:nvSpPr>
          <p:cNvPr id="6" name="Rectangle 134">
            <a:extLst>
              <a:ext uri="{FF2B5EF4-FFF2-40B4-BE49-F238E27FC236}">
                <a16:creationId xmlns:a16="http://schemas.microsoft.com/office/drawing/2014/main" id="{2A0218AB-C8D3-4271-805F-346C5BA55F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5" y="617538"/>
            <a:ext cx="93663" cy="722313"/>
          </a:xfrm>
          <a:prstGeom prst="rect">
            <a:avLst/>
          </a:prstGeom>
          <a:solidFill>
            <a:srgbClr val="2993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D6FCB7CB-156D-450E-BCED-EC371394209C}"/>
              </a:ext>
            </a:extLst>
          </p:cNvPr>
          <p:cNvSpPr/>
          <p:nvPr/>
        </p:nvSpPr>
        <p:spPr>
          <a:xfrm>
            <a:off x="4412972" y="1490869"/>
            <a:ext cx="2111069" cy="1013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Product Received</a:t>
            </a:r>
          </a:p>
          <a:p>
            <a:pPr algn="ctr"/>
            <a:r>
              <a:rPr lang="en-US" sz="1200" dirty="0"/>
              <a:t>Qty=10, Date=2020-01-29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F042F4C-AE17-4822-983B-21ED9DAF4921}"/>
              </a:ext>
            </a:extLst>
          </p:cNvPr>
          <p:cNvSpPr/>
          <p:nvPr/>
        </p:nvSpPr>
        <p:spPr>
          <a:xfrm>
            <a:off x="4412973" y="2609352"/>
            <a:ext cx="2111070" cy="1013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Product Received</a:t>
            </a:r>
          </a:p>
          <a:p>
            <a:pPr algn="ctr"/>
            <a:r>
              <a:rPr lang="en-US" sz="1400" dirty="0"/>
              <a:t>Qty=5, Date=2020-01-29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C4C24AB-6D31-430E-A36A-2501AAF70288}"/>
              </a:ext>
            </a:extLst>
          </p:cNvPr>
          <p:cNvSpPr/>
          <p:nvPr/>
        </p:nvSpPr>
        <p:spPr>
          <a:xfrm>
            <a:off x="4412972" y="3727835"/>
            <a:ext cx="2111071" cy="1013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Product Shipped</a:t>
            </a:r>
          </a:p>
          <a:p>
            <a:pPr algn="ctr"/>
            <a:r>
              <a:rPr lang="en-US" sz="1200" dirty="0"/>
              <a:t>Qty=6, Date=2020-01-29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F09D5DB-1442-4E97-9A80-7667158E9D15}"/>
              </a:ext>
            </a:extLst>
          </p:cNvPr>
          <p:cNvSpPr/>
          <p:nvPr/>
        </p:nvSpPr>
        <p:spPr>
          <a:xfrm>
            <a:off x="4412970" y="4846318"/>
            <a:ext cx="2111071" cy="1013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Product Adjusted</a:t>
            </a:r>
          </a:p>
          <a:p>
            <a:pPr algn="ctr"/>
            <a:r>
              <a:rPr lang="en-US" sz="1200" dirty="0"/>
              <a:t>Qty=50, Date=2020-01-29</a:t>
            </a:r>
          </a:p>
          <a:p>
            <a:pPr algn="ctr"/>
            <a:r>
              <a:rPr lang="en-US" sz="1200" dirty="0"/>
              <a:t>Reason=Magically Found</a:t>
            </a:r>
          </a:p>
        </p:txBody>
      </p:sp>
    </p:spTree>
    <p:extLst>
      <p:ext uri="{BB962C8B-B14F-4D97-AF65-F5344CB8AC3E}">
        <p14:creationId xmlns:p14="http://schemas.microsoft.com/office/powerpoint/2010/main" val="3776561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D4A6D040-ECDA-4919-8EC8-7100E5AE3CD0}"/>
              </a:ext>
            </a:extLst>
          </p:cNvPr>
          <p:cNvSpPr/>
          <p:nvPr/>
        </p:nvSpPr>
        <p:spPr>
          <a:xfrm>
            <a:off x="3149394" y="1553373"/>
            <a:ext cx="2683565" cy="527171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128">
            <a:extLst>
              <a:ext uri="{FF2B5EF4-FFF2-40B4-BE49-F238E27FC236}">
                <a16:creationId xmlns:a16="http://schemas.microsoft.com/office/drawing/2014/main" id="{B8703DEB-BD54-4BB5-9816-3529DDF2F2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875" y="565150"/>
            <a:ext cx="349134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3400" b="1" dirty="0">
                <a:solidFill>
                  <a:srgbClr val="4D4D4D"/>
                </a:solidFill>
                <a:latin typeface="Montserrat" panose="00000500000000000000" pitchFamily="50" charset="0"/>
              </a:rPr>
              <a:t>Event Sourcing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tserrat" panose="00000500000000000000" pitchFamily="50" charset="0"/>
            </a:endParaRPr>
          </a:p>
        </p:txBody>
      </p:sp>
      <p:sp>
        <p:nvSpPr>
          <p:cNvPr id="5" name="Rectangle 131">
            <a:extLst>
              <a:ext uri="{FF2B5EF4-FFF2-40B4-BE49-F238E27FC236}">
                <a16:creationId xmlns:a16="http://schemas.microsoft.com/office/drawing/2014/main" id="{D64EF098-CDF9-47CD-9D4E-ACF44FC3B6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875" y="970519"/>
            <a:ext cx="235160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1" i="0" u="none" strike="noStrike" cap="none" normalizeH="0" baseline="0" dirty="0">
                <a:ln>
                  <a:noFill/>
                </a:ln>
                <a:solidFill>
                  <a:srgbClr val="2993CA"/>
                </a:solidFill>
                <a:effectLst/>
                <a:latin typeface="Montserrat" panose="00000500000000000000" pitchFamily="50" charset="0"/>
              </a:rPr>
              <a:t>Event Streams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tserrat" panose="00000500000000000000" pitchFamily="50" charset="0"/>
            </a:endParaRPr>
          </a:p>
        </p:txBody>
      </p:sp>
      <p:sp>
        <p:nvSpPr>
          <p:cNvPr id="6" name="Rectangle 134">
            <a:extLst>
              <a:ext uri="{FF2B5EF4-FFF2-40B4-BE49-F238E27FC236}">
                <a16:creationId xmlns:a16="http://schemas.microsoft.com/office/drawing/2014/main" id="{2A0218AB-C8D3-4271-805F-346C5BA55F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5" y="617538"/>
            <a:ext cx="93663" cy="722313"/>
          </a:xfrm>
          <a:prstGeom prst="rect">
            <a:avLst/>
          </a:prstGeom>
          <a:solidFill>
            <a:srgbClr val="2993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D6FCB7CB-156D-450E-BCED-EC371394209C}"/>
              </a:ext>
            </a:extLst>
          </p:cNvPr>
          <p:cNvSpPr/>
          <p:nvPr/>
        </p:nvSpPr>
        <p:spPr>
          <a:xfrm>
            <a:off x="3455518" y="2149720"/>
            <a:ext cx="2111069" cy="1013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Product Received</a:t>
            </a:r>
          </a:p>
          <a:p>
            <a:pPr algn="ctr"/>
            <a:r>
              <a:rPr lang="en-US" sz="1200" dirty="0"/>
              <a:t>Qty=7, Date=2020-01-29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C4C24AB-6D31-430E-A36A-2501AAF70288}"/>
              </a:ext>
            </a:extLst>
          </p:cNvPr>
          <p:cNvSpPr/>
          <p:nvPr/>
        </p:nvSpPr>
        <p:spPr>
          <a:xfrm>
            <a:off x="3455516" y="3268203"/>
            <a:ext cx="2111071" cy="1013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Product Shipped</a:t>
            </a:r>
          </a:p>
          <a:p>
            <a:pPr algn="ctr"/>
            <a:r>
              <a:rPr lang="en-US" sz="1200" dirty="0"/>
              <a:t>Qty=6, Date=2020-01-29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412846D-638D-4F10-A382-B31FF372BF8C}"/>
              </a:ext>
            </a:extLst>
          </p:cNvPr>
          <p:cNvSpPr txBox="1"/>
          <p:nvPr/>
        </p:nvSpPr>
        <p:spPr>
          <a:xfrm>
            <a:off x="3415626" y="1538578"/>
            <a:ext cx="21431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Stream</a:t>
            </a:r>
          </a:p>
          <a:p>
            <a:pPr algn="ctr"/>
            <a:r>
              <a:rPr lang="en-US" b="1" dirty="0"/>
              <a:t>Product Sku=YYZ897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957C5D3-3ADC-4363-9386-DE2BACB94B32}"/>
              </a:ext>
            </a:extLst>
          </p:cNvPr>
          <p:cNvSpPr/>
          <p:nvPr/>
        </p:nvSpPr>
        <p:spPr>
          <a:xfrm>
            <a:off x="220212" y="1553373"/>
            <a:ext cx="2683565" cy="527171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748C4D2A-EF52-4445-89A4-15C0D22420F1}"/>
              </a:ext>
            </a:extLst>
          </p:cNvPr>
          <p:cNvSpPr/>
          <p:nvPr/>
        </p:nvSpPr>
        <p:spPr>
          <a:xfrm>
            <a:off x="526336" y="2149720"/>
            <a:ext cx="2111069" cy="1013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Product Received</a:t>
            </a:r>
          </a:p>
          <a:p>
            <a:pPr algn="ctr"/>
            <a:r>
              <a:rPr lang="en-US" sz="1200" dirty="0"/>
              <a:t>Qty=10, Date=2020-01-29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A72BCE8-431B-4133-88BC-6BD71593D3A7}"/>
              </a:ext>
            </a:extLst>
          </p:cNvPr>
          <p:cNvSpPr/>
          <p:nvPr/>
        </p:nvSpPr>
        <p:spPr>
          <a:xfrm>
            <a:off x="526337" y="3268203"/>
            <a:ext cx="2111070" cy="1013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Product Received</a:t>
            </a:r>
          </a:p>
          <a:p>
            <a:pPr algn="ctr"/>
            <a:r>
              <a:rPr lang="en-US" sz="1400" dirty="0"/>
              <a:t>Qty=5, Date=2020-01-29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7B72233D-10E9-4B6E-A32E-2C55F808B1C0}"/>
              </a:ext>
            </a:extLst>
          </p:cNvPr>
          <p:cNvSpPr/>
          <p:nvPr/>
        </p:nvSpPr>
        <p:spPr>
          <a:xfrm>
            <a:off x="526336" y="4386686"/>
            <a:ext cx="2111071" cy="1013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Product Shipped</a:t>
            </a:r>
          </a:p>
          <a:p>
            <a:pPr algn="ctr"/>
            <a:r>
              <a:rPr lang="en-US" sz="1200" dirty="0"/>
              <a:t>Qty=6, Date=2020-01-29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542BC97C-9A21-49E0-9792-8ADA06828C12}"/>
              </a:ext>
            </a:extLst>
          </p:cNvPr>
          <p:cNvSpPr/>
          <p:nvPr/>
        </p:nvSpPr>
        <p:spPr>
          <a:xfrm>
            <a:off x="526334" y="5505169"/>
            <a:ext cx="2111071" cy="1013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Product Adjusted</a:t>
            </a:r>
          </a:p>
          <a:p>
            <a:pPr algn="ctr"/>
            <a:r>
              <a:rPr lang="en-US" sz="1200" dirty="0"/>
              <a:t>Qty=50, Date=2020-01-29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6523A64-59FF-4CAB-8FDC-B225E7B9C261}"/>
              </a:ext>
            </a:extLst>
          </p:cNvPr>
          <p:cNvSpPr txBox="1"/>
          <p:nvPr/>
        </p:nvSpPr>
        <p:spPr>
          <a:xfrm>
            <a:off x="465829" y="1538578"/>
            <a:ext cx="21843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Stream</a:t>
            </a:r>
          </a:p>
          <a:p>
            <a:pPr algn="ctr"/>
            <a:r>
              <a:rPr lang="en-US" b="1" dirty="0"/>
              <a:t>Product Sku=ABC123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29B9CD6-D899-4A4E-828F-92C575D686AC}"/>
              </a:ext>
            </a:extLst>
          </p:cNvPr>
          <p:cNvSpPr/>
          <p:nvPr/>
        </p:nvSpPr>
        <p:spPr>
          <a:xfrm>
            <a:off x="3455516" y="4386686"/>
            <a:ext cx="2111071" cy="1013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Product Shipped</a:t>
            </a:r>
          </a:p>
          <a:p>
            <a:pPr algn="ctr"/>
            <a:r>
              <a:rPr lang="en-US" sz="1200" dirty="0"/>
              <a:t>Qty=1, Date=2020-01-29</a:t>
            </a:r>
          </a:p>
        </p:txBody>
      </p:sp>
    </p:spTree>
    <p:extLst>
      <p:ext uri="{BB962C8B-B14F-4D97-AF65-F5344CB8AC3E}">
        <p14:creationId xmlns:p14="http://schemas.microsoft.com/office/powerpoint/2010/main" val="32950987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D4A6D040-ECDA-4919-8EC8-7100E5AE3CD0}"/>
              </a:ext>
            </a:extLst>
          </p:cNvPr>
          <p:cNvSpPr/>
          <p:nvPr/>
        </p:nvSpPr>
        <p:spPr>
          <a:xfrm>
            <a:off x="4122751" y="1538578"/>
            <a:ext cx="2683565" cy="527171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128">
            <a:extLst>
              <a:ext uri="{FF2B5EF4-FFF2-40B4-BE49-F238E27FC236}">
                <a16:creationId xmlns:a16="http://schemas.microsoft.com/office/drawing/2014/main" id="{B8703DEB-BD54-4BB5-9816-3529DDF2F2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875" y="565150"/>
            <a:ext cx="349134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3400" b="1" dirty="0">
                <a:solidFill>
                  <a:srgbClr val="4D4D4D"/>
                </a:solidFill>
                <a:latin typeface="Montserrat" panose="00000500000000000000" pitchFamily="50" charset="0"/>
              </a:rPr>
              <a:t>Event Sourcing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tserrat" panose="00000500000000000000" pitchFamily="50" charset="0"/>
            </a:endParaRPr>
          </a:p>
        </p:txBody>
      </p:sp>
      <p:sp>
        <p:nvSpPr>
          <p:cNvPr id="5" name="Rectangle 131">
            <a:extLst>
              <a:ext uri="{FF2B5EF4-FFF2-40B4-BE49-F238E27FC236}">
                <a16:creationId xmlns:a16="http://schemas.microsoft.com/office/drawing/2014/main" id="{D64EF098-CDF9-47CD-9D4E-ACF44FC3B6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875" y="970519"/>
            <a:ext cx="183704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1" i="0" u="none" strike="noStrike" cap="none" normalizeH="0" baseline="0" dirty="0">
                <a:ln>
                  <a:noFill/>
                </a:ln>
                <a:solidFill>
                  <a:srgbClr val="2993CA"/>
                </a:solidFill>
                <a:effectLst/>
                <a:latin typeface="Montserrat" panose="00000500000000000000" pitchFamily="50" charset="0"/>
              </a:rPr>
              <a:t>Projections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tserrat" panose="00000500000000000000" pitchFamily="50" charset="0"/>
            </a:endParaRPr>
          </a:p>
        </p:txBody>
      </p:sp>
      <p:sp>
        <p:nvSpPr>
          <p:cNvPr id="6" name="Rectangle 134">
            <a:extLst>
              <a:ext uri="{FF2B5EF4-FFF2-40B4-BE49-F238E27FC236}">
                <a16:creationId xmlns:a16="http://schemas.microsoft.com/office/drawing/2014/main" id="{2A0218AB-C8D3-4271-805F-346C5BA55F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5" y="617538"/>
            <a:ext cx="93663" cy="722313"/>
          </a:xfrm>
          <a:prstGeom prst="rect">
            <a:avLst/>
          </a:prstGeom>
          <a:solidFill>
            <a:srgbClr val="2993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D6FCB7CB-156D-450E-BCED-EC371394209C}"/>
              </a:ext>
            </a:extLst>
          </p:cNvPr>
          <p:cNvSpPr/>
          <p:nvPr/>
        </p:nvSpPr>
        <p:spPr>
          <a:xfrm>
            <a:off x="4428875" y="2134925"/>
            <a:ext cx="2111069" cy="1013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Product Received</a:t>
            </a:r>
          </a:p>
          <a:p>
            <a:pPr algn="ctr"/>
            <a:r>
              <a:rPr lang="en-US" sz="1200" dirty="0"/>
              <a:t>Qty=10, Date=2020-01-29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F042F4C-AE17-4822-983B-21ED9DAF4921}"/>
              </a:ext>
            </a:extLst>
          </p:cNvPr>
          <p:cNvSpPr/>
          <p:nvPr/>
        </p:nvSpPr>
        <p:spPr>
          <a:xfrm>
            <a:off x="4428876" y="3253408"/>
            <a:ext cx="2111070" cy="1013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Product Received</a:t>
            </a:r>
          </a:p>
          <a:p>
            <a:pPr algn="ctr"/>
            <a:r>
              <a:rPr lang="en-US" sz="1400" dirty="0"/>
              <a:t>Qty=5, Date=2020-01-29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C4C24AB-6D31-430E-A36A-2501AAF70288}"/>
              </a:ext>
            </a:extLst>
          </p:cNvPr>
          <p:cNvSpPr/>
          <p:nvPr/>
        </p:nvSpPr>
        <p:spPr>
          <a:xfrm>
            <a:off x="4428875" y="4371891"/>
            <a:ext cx="2111071" cy="1013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Product Shipped</a:t>
            </a:r>
          </a:p>
          <a:p>
            <a:pPr algn="ctr"/>
            <a:r>
              <a:rPr lang="en-US" sz="1200" dirty="0"/>
              <a:t>Qty=6, Date=2020-01-29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F09D5DB-1442-4E97-9A80-7667158E9D15}"/>
              </a:ext>
            </a:extLst>
          </p:cNvPr>
          <p:cNvSpPr/>
          <p:nvPr/>
        </p:nvSpPr>
        <p:spPr>
          <a:xfrm>
            <a:off x="4428873" y="5490374"/>
            <a:ext cx="2111071" cy="1013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Product Adjusted</a:t>
            </a:r>
          </a:p>
          <a:p>
            <a:pPr algn="ctr"/>
            <a:r>
              <a:rPr lang="en-US" sz="1200" dirty="0"/>
              <a:t>Qty=50, Date=2020-01-29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412846D-638D-4F10-A382-B31FF372BF8C}"/>
              </a:ext>
            </a:extLst>
          </p:cNvPr>
          <p:cNvSpPr txBox="1"/>
          <p:nvPr/>
        </p:nvSpPr>
        <p:spPr>
          <a:xfrm>
            <a:off x="4368368" y="1523783"/>
            <a:ext cx="21843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Stream</a:t>
            </a:r>
          </a:p>
          <a:p>
            <a:pPr algn="ctr"/>
            <a:r>
              <a:rPr lang="en-US" b="1" dirty="0"/>
              <a:t>Product Sku=ABC123</a:t>
            </a:r>
          </a:p>
        </p:txBody>
      </p:sp>
    </p:spTree>
    <p:extLst>
      <p:ext uri="{BB962C8B-B14F-4D97-AF65-F5344CB8AC3E}">
        <p14:creationId xmlns:p14="http://schemas.microsoft.com/office/powerpoint/2010/main" val="40814245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8">
            <a:extLst>
              <a:ext uri="{FF2B5EF4-FFF2-40B4-BE49-F238E27FC236}">
                <a16:creationId xmlns:a16="http://schemas.microsoft.com/office/drawing/2014/main" id="{B8703DEB-BD54-4BB5-9816-3529DDF2F2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875" y="565150"/>
            <a:ext cx="349134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3400" b="1" dirty="0">
                <a:solidFill>
                  <a:srgbClr val="4D4D4D"/>
                </a:solidFill>
                <a:latin typeface="Montserrat" panose="00000500000000000000" pitchFamily="50" charset="0"/>
              </a:rPr>
              <a:t>Event Sourcing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tserrat" panose="00000500000000000000" pitchFamily="50" charset="0"/>
            </a:endParaRPr>
          </a:p>
        </p:txBody>
      </p:sp>
      <p:sp>
        <p:nvSpPr>
          <p:cNvPr id="5" name="Rectangle 131">
            <a:extLst>
              <a:ext uri="{FF2B5EF4-FFF2-40B4-BE49-F238E27FC236}">
                <a16:creationId xmlns:a16="http://schemas.microsoft.com/office/drawing/2014/main" id="{D64EF098-CDF9-47CD-9D4E-ACF44FC3B6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875" y="970519"/>
            <a:ext cx="183704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1" i="0" u="none" strike="noStrike" cap="none" normalizeH="0" baseline="0" dirty="0">
                <a:ln>
                  <a:noFill/>
                </a:ln>
                <a:solidFill>
                  <a:srgbClr val="2993CA"/>
                </a:solidFill>
                <a:effectLst/>
                <a:latin typeface="Montserrat" panose="00000500000000000000" pitchFamily="50" charset="0"/>
              </a:rPr>
              <a:t>Projections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tserrat" panose="00000500000000000000" pitchFamily="50" charset="0"/>
            </a:endParaRPr>
          </a:p>
        </p:txBody>
      </p:sp>
      <p:sp>
        <p:nvSpPr>
          <p:cNvPr id="6" name="Rectangle 134">
            <a:extLst>
              <a:ext uri="{FF2B5EF4-FFF2-40B4-BE49-F238E27FC236}">
                <a16:creationId xmlns:a16="http://schemas.microsoft.com/office/drawing/2014/main" id="{2A0218AB-C8D3-4271-805F-346C5BA55F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5" y="617538"/>
            <a:ext cx="93663" cy="722313"/>
          </a:xfrm>
          <a:prstGeom prst="rect">
            <a:avLst/>
          </a:prstGeom>
          <a:solidFill>
            <a:srgbClr val="2993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C5186A0B-9BE9-493E-9E3C-56CB229339ED}"/>
              </a:ext>
            </a:extLst>
          </p:cNvPr>
          <p:cNvSpPr/>
          <p:nvPr/>
        </p:nvSpPr>
        <p:spPr>
          <a:xfrm>
            <a:off x="157541" y="1429018"/>
            <a:ext cx="2683565" cy="527171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27C821E-8634-42C0-87D3-3C023D9B3874}"/>
              </a:ext>
            </a:extLst>
          </p:cNvPr>
          <p:cNvSpPr/>
          <p:nvPr/>
        </p:nvSpPr>
        <p:spPr>
          <a:xfrm>
            <a:off x="463665" y="2025365"/>
            <a:ext cx="2111069" cy="1013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Product Received</a:t>
            </a:r>
          </a:p>
          <a:p>
            <a:pPr algn="ctr"/>
            <a:r>
              <a:rPr lang="en-US" sz="1200" dirty="0"/>
              <a:t>Qty=10, Date=2020-01-29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DFD61C41-6352-484F-99CF-86B8FE4AA1F3}"/>
              </a:ext>
            </a:extLst>
          </p:cNvPr>
          <p:cNvSpPr/>
          <p:nvPr/>
        </p:nvSpPr>
        <p:spPr>
          <a:xfrm>
            <a:off x="463666" y="3143848"/>
            <a:ext cx="2111070" cy="1013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Product Received</a:t>
            </a:r>
          </a:p>
          <a:p>
            <a:pPr algn="ctr"/>
            <a:r>
              <a:rPr lang="en-US" sz="1400" dirty="0"/>
              <a:t>Qty=5, Date=2020-02-02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1463457-C3A6-44D2-A595-B19C2BD1466D}"/>
              </a:ext>
            </a:extLst>
          </p:cNvPr>
          <p:cNvSpPr/>
          <p:nvPr/>
        </p:nvSpPr>
        <p:spPr>
          <a:xfrm>
            <a:off x="463665" y="4262331"/>
            <a:ext cx="2111071" cy="1013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Product Shipped</a:t>
            </a:r>
          </a:p>
          <a:p>
            <a:pPr algn="ctr"/>
            <a:r>
              <a:rPr lang="en-US" sz="1200" dirty="0"/>
              <a:t>Qty=6, Date=2020-02-03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29570DD-EB21-4E3C-B261-0DAEA160F39B}"/>
              </a:ext>
            </a:extLst>
          </p:cNvPr>
          <p:cNvSpPr/>
          <p:nvPr/>
        </p:nvSpPr>
        <p:spPr>
          <a:xfrm>
            <a:off x="463663" y="5380814"/>
            <a:ext cx="2111071" cy="1013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Product Adjusted</a:t>
            </a:r>
          </a:p>
          <a:p>
            <a:pPr algn="ctr"/>
            <a:r>
              <a:rPr lang="en-US" sz="1200" dirty="0"/>
              <a:t>Qty=50, Date=2020-02-05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B7E52F-D5D8-4944-A31C-B9C022075713}"/>
              </a:ext>
            </a:extLst>
          </p:cNvPr>
          <p:cNvSpPr txBox="1"/>
          <p:nvPr/>
        </p:nvSpPr>
        <p:spPr>
          <a:xfrm>
            <a:off x="403158" y="1414223"/>
            <a:ext cx="21843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Stream</a:t>
            </a:r>
          </a:p>
          <a:p>
            <a:pPr algn="ctr"/>
            <a:r>
              <a:rPr lang="en-US" b="1" dirty="0"/>
              <a:t>Product Sku=ABC123</a:t>
            </a:r>
          </a:p>
        </p:txBody>
      </p:sp>
      <p:graphicFrame>
        <p:nvGraphicFramePr>
          <p:cNvPr id="17" name="Table 10">
            <a:extLst>
              <a:ext uri="{FF2B5EF4-FFF2-40B4-BE49-F238E27FC236}">
                <a16:creationId xmlns:a16="http://schemas.microsoft.com/office/drawing/2014/main" id="{70C5627C-E4F9-4AA7-86E8-01098473EE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1658362"/>
              </p:ext>
            </p:extLst>
          </p:nvPr>
        </p:nvGraphicFramePr>
        <p:xfrm>
          <a:off x="3508471" y="1625070"/>
          <a:ext cx="8334388" cy="13225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3597">
                  <a:extLst>
                    <a:ext uri="{9D8B030D-6E8A-4147-A177-3AD203B41FA5}">
                      <a16:colId xmlns:a16="http://schemas.microsoft.com/office/drawing/2014/main" val="1889220090"/>
                    </a:ext>
                  </a:extLst>
                </a:gridCol>
                <a:gridCol w="2083597">
                  <a:extLst>
                    <a:ext uri="{9D8B030D-6E8A-4147-A177-3AD203B41FA5}">
                      <a16:colId xmlns:a16="http://schemas.microsoft.com/office/drawing/2014/main" val="3739682452"/>
                    </a:ext>
                  </a:extLst>
                </a:gridCol>
                <a:gridCol w="2083597">
                  <a:extLst>
                    <a:ext uri="{9D8B030D-6E8A-4147-A177-3AD203B41FA5}">
                      <a16:colId xmlns:a16="http://schemas.microsoft.com/office/drawing/2014/main" val="90100819"/>
                    </a:ext>
                  </a:extLst>
                </a:gridCol>
                <a:gridCol w="2083597">
                  <a:extLst>
                    <a:ext uri="{9D8B030D-6E8A-4147-A177-3AD203B41FA5}">
                      <a16:colId xmlns:a16="http://schemas.microsoft.com/office/drawing/2014/main" val="1246513672"/>
                    </a:ext>
                  </a:extLst>
                </a:gridCol>
              </a:tblGrid>
              <a:tr h="702909">
                <a:tc>
                  <a:txBody>
                    <a:bodyPr/>
                    <a:lstStyle/>
                    <a:p>
                      <a:r>
                        <a:rPr lang="en-US" sz="2500" dirty="0"/>
                        <a:t>Sku</a:t>
                      </a:r>
                    </a:p>
                  </a:txBody>
                  <a:tcPr marL="84433" marR="84433" marT="42217" marB="42217" anchor="ctr"/>
                </a:tc>
                <a:tc>
                  <a:txBody>
                    <a:bodyPr/>
                    <a:lstStyle/>
                    <a:p>
                      <a:r>
                        <a:rPr lang="en-US" sz="2500" dirty="0"/>
                        <a:t>Quantity</a:t>
                      </a:r>
                    </a:p>
                  </a:txBody>
                  <a:tcPr marL="84433" marR="84433" marT="42217" marB="42217" anchor="ctr"/>
                </a:tc>
                <a:tc>
                  <a:txBody>
                    <a:bodyPr/>
                    <a:lstStyle/>
                    <a:p>
                      <a:r>
                        <a:rPr lang="en-US" sz="2500" dirty="0"/>
                        <a:t>LastReceived</a:t>
                      </a:r>
                    </a:p>
                  </a:txBody>
                  <a:tcPr marL="84433" marR="84433" marT="42217" marB="42217" anchor="ctr"/>
                </a:tc>
                <a:tc>
                  <a:txBody>
                    <a:bodyPr/>
                    <a:lstStyle/>
                    <a:p>
                      <a:r>
                        <a:rPr lang="en-US" sz="2500" dirty="0"/>
                        <a:t>LastShipped</a:t>
                      </a:r>
                    </a:p>
                  </a:txBody>
                  <a:tcPr marL="84433" marR="84433" marT="42217" marB="42217" anchor="ctr"/>
                </a:tc>
                <a:extLst>
                  <a:ext uri="{0D108BD9-81ED-4DB2-BD59-A6C34878D82A}">
                    <a16:rowId xmlns:a16="http://schemas.microsoft.com/office/drawing/2014/main" val="2206894689"/>
                  </a:ext>
                </a:extLst>
              </a:tr>
              <a:tr h="619635">
                <a:tc>
                  <a:txBody>
                    <a:bodyPr/>
                    <a:lstStyle/>
                    <a:p>
                      <a:r>
                        <a:rPr lang="en-US" sz="2500" dirty="0"/>
                        <a:t>ABC123</a:t>
                      </a:r>
                    </a:p>
                  </a:txBody>
                  <a:tcPr marL="84433" marR="84433" marT="42217" marB="42217" anchor="ctr"/>
                </a:tc>
                <a:tc>
                  <a:txBody>
                    <a:bodyPr/>
                    <a:lstStyle/>
                    <a:p>
                      <a:r>
                        <a:rPr lang="en-US" sz="2500" dirty="0"/>
                        <a:t>59</a:t>
                      </a:r>
                    </a:p>
                  </a:txBody>
                  <a:tcPr marL="84433" marR="84433" marT="42217" marB="42217" anchor="ctr"/>
                </a:tc>
                <a:tc>
                  <a:txBody>
                    <a:bodyPr/>
                    <a:lstStyle/>
                    <a:p>
                      <a:r>
                        <a:rPr lang="en-US" sz="2500" dirty="0"/>
                        <a:t>2020-01-29</a:t>
                      </a:r>
                    </a:p>
                  </a:txBody>
                  <a:tcPr marL="84433" marR="84433" marT="42217" marB="42217" anchor="ctr"/>
                </a:tc>
                <a:tc>
                  <a:txBody>
                    <a:bodyPr/>
                    <a:lstStyle/>
                    <a:p>
                      <a:r>
                        <a:rPr lang="en-US" sz="2500" dirty="0"/>
                        <a:t>2020-01-30</a:t>
                      </a:r>
                    </a:p>
                  </a:txBody>
                  <a:tcPr marL="84433" marR="84433" marT="42217" marB="42217" anchor="ctr"/>
                </a:tc>
                <a:extLst>
                  <a:ext uri="{0D108BD9-81ED-4DB2-BD59-A6C34878D82A}">
                    <a16:rowId xmlns:a16="http://schemas.microsoft.com/office/drawing/2014/main" val="179992762"/>
                  </a:ext>
                </a:extLst>
              </a:tr>
            </a:tbl>
          </a:graphicData>
        </a:graphic>
      </p:graphicFrame>
      <p:sp>
        <p:nvSpPr>
          <p:cNvPr id="3" name="Arrow: Right 2">
            <a:extLst>
              <a:ext uri="{FF2B5EF4-FFF2-40B4-BE49-F238E27FC236}">
                <a16:creationId xmlns:a16="http://schemas.microsoft.com/office/drawing/2014/main" id="{F3A7458C-038D-4C98-AFC1-59B45E2EA755}"/>
              </a:ext>
            </a:extLst>
          </p:cNvPr>
          <p:cNvSpPr/>
          <p:nvPr/>
        </p:nvSpPr>
        <p:spPr>
          <a:xfrm>
            <a:off x="2833157" y="1882097"/>
            <a:ext cx="675314" cy="894778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3394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8">
            <a:extLst>
              <a:ext uri="{FF2B5EF4-FFF2-40B4-BE49-F238E27FC236}">
                <a16:creationId xmlns:a16="http://schemas.microsoft.com/office/drawing/2014/main" id="{B8703DEB-BD54-4BB5-9816-3529DDF2F2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875" y="565150"/>
            <a:ext cx="349134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3400" b="1" dirty="0">
                <a:solidFill>
                  <a:srgbClr val="4D4D4D"/>
                </a:solidFill>
                <a:latin typeface="Montserrat" panose="00000500000000000000" pitchFamily="50" charset="0"/>
              </a:rPr>
              <a:t>Event Sourcing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tserrat" panose="00000500000000000000" pitchFamily="50" charset="0"/>
            </a:endParaRPr>
          </a:p>
        </p:txBody>
      </p:sp>
      <p:sp>
        <p:nvSpPr>
          <p:cNvPr id="5" name="Rectangle 131">
            <a:extLst>
              <a:ext uri="{FF2B5EF4-FFF2-40B4-BE49-F238E27FC236}">
                <a16:creationId xmlns:a16="http://schemas.microsoft.com/office/drawing/2014/main" id="{D64EF098-CDF9-47CD-9D4E-ACF44FC3B6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875" y="970519"/>
            <a:ext cx="183704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1" i="0" u="none" strike="noStrike" cap="none" normalizeH="0" baseline="0" dirty="0">
                <a:ln>
                  <a:noFill/>
                </a:ln>
                <a:solidFill>
                  <a:srgbClr val="2993CA"/>
                </a:solidFill>
                <a:effectLst/>
                <a:latin typeface="Montserrat" panose="00000500000000000000" pitchFamily="50" charset="0"/>
              </a:rPr>
              <a:t>Projections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tserrat" panose="00000500000000000000" pitchFamily="50" charset="0"/>
            </a:endParaRPr>
          </a:p>
        </p:txBody>
      </p:sp>
      <p:sp>
        <p:nvSpPr>
          <p:cNvPr id="6" name="Rectangle 134">
            <a:extLst>
              <a:ext uri="{FF2B5EF4-FFF2-40B4-BE49-F238E27FC236}">
                <a16:creationId xmlns:a16="http://schemas.microsoft.com/office/drawing/2014/main" id="{2A0218AB-C8D3-4271-805F-346C5BA55F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5" y="617538"/>
            <a:ext cx="93663" cy="722313"/>
          </a:xfrm>
          <a:prstGeom prst="rect">
            <a:avLst/>
          </a:prstGeom>
          <a:solidFill>
            <a:srgbClr val="2993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C5186A0B-9BE9-493E-9E3C-56CB229339ED}"/>
              </a:ext>
            </a:extLst>
          </p:cNvPr>
          <p:cNvSpPr/>
          <p:nvPr/>
        </p:nvSpPr>
        <p:spPr>
          <a:xfrm>
            <a:off x="157541" y="1429018"/>
            <a:ext cx="2683565" cy="527171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27C821E-8634-42C0-87D3-3C023D9B3874}"/>
              </a:ext>
            </a:extLst>
          </p:cNvPr>
          <p:cNvSpPr/>
          <p:nvPr/>
        </p:nvSpPr>
        <p:spPr>
          <a:xfrm>
            <a:off x="463665" y="2025365"/>
            <a:ext cx="2111069" cy="1013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Product Received</a:t>
            </a:r>
          </a:p>
          <a:p>
            <a:pPr algn="ctr"/>
            <a:r>
              <a:rPr lang="en-US" sz="1200" dirty="0"/>
              <a:t>Qty=10, Date=2020-01-29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DFD61C41-6352-484F-99CF-86B8FE4AA1F3}"/>
              </a:ext>
            </a:extLst>
          </p:cNvPr>
          <p:cNvSpPr/>
          <p:nvPr/>
        </p:nvSpPr>
        <p:spPr>
          <a:xfrm>
            <a:off x="463666" y="3143848"/>
            <a:ext cx="2111070" cy="1013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Product Received</a:t>
            </a:r>
          </a:p>
          <a:p>
            <a:pPr algn="ctr"/>
            <a:r>
              <a:rPr lang="en-US" sz="1400" dirty="0"/>
              <a:t>Qty=5, Date=2020-02-02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1463457-C3A6-44D2-A595-B19C2BD1466D}"/>
              </a:ext>
            </a:extLst>
          </p:cNvPr>
          <p:cNvSpPr/>
          <p:nvPr/>
        </p:nvSpPr>
        <p:spPr>
          <a:xfrm>
            <a:off x="463665" y="4262331"/>
            <a:ext cx="2111071" cy="1013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Product Shipped</a:t>
            </a:r>
          </a:p>
          <a:p>
            <a:pPr algn="ctr"/>
            <a:r>
              <a:rPr lang="en-US" sz="1200" dirty="0"/>
              <a:t>Qty=6, Date=2020-02-03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29570DD-EB21-4E3C-B261-0DAEA160F39B}"/>
              </a:ext>
            </a:extLst>
          </p:cNvPr>
          <p:cNvSpPr/>
          <p:nvPr/>
        </p:nvSpPr>
        <p:spPr>
          <a:xfrm>
            <a:off x="463663" y="5380814"/>
            <a:ext cx="2111071" cy="1013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Product Adjusted</a:t>
            </a:r>
          </a:p>
          <a:p>
            <a:pPr algn="ctr"/>
            <a:r>
              <a:rPr lang="en-US" sz="1200" dirty="0"/>
              <a:t>Qty=50, Date=2020-02-05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B7E52F-D5D8-4944-A31C-B9C022075713}"/>
              </a:ext>
            </a:extLst>
          </p:cNvPr>
          <p:cNvSpPr txBox="1"/>
          <p:nvPr/>
        </p:nvSpPr>
        <p:spPr>
          <a:xfrm>
            <a:off x="403158" y="1414223"/>
            <a:ext cx="21843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Stream</a:t>
            </a:r>
          </a:p>
          <a:p>
            <a:pPr algn="ctr"/>
            <a:r>
              <a:rPr lang="en-US" b="1" dirty="0"/>
              <a:t>Product Sku=ABC123</a:t>
            </a:r>
          </a:p>
        </p:txBody>
      </p:sp>
      <p:graphicFrame>
        <p:nvGraphicFramePr>
          <p:cNvPr id="17" name="Table 10">
            <a:extLst>
              <a:ext uri="{FF2B5EF4-FFF2-40B4-BE49-F238E27FC236}">
                <a16:creationId xmlns:a16="http://schemas.microsoft.com/office/drawing/2014/main" id="{70C5627C-E4F9-4AA7-86E8-01098473EE6A}"/>
              </a:ext>
            </a:extLst>
          </p:cNvPr>
          <p:cNvGraphicFramePr>
            <a:graphicFrameLocks noGrp="1"/>
          </p:cNvGraphicFramePr>
          <p:nvPr/>
        </p:nvGraphicFramePr>
        <p:xfrm>
          <a:off x="3508471" y="1625070"/>
          <a:ext cx="8334388" cy="13225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3597">
                  <a:extLst>
                    <a:ext uri="{9D8B030D-6E8A-4147-A177-3AD203B41FA5}">
                      <a16:colId xmlns:a16="http://schemas.microsoft.com/office/drawing/2014/main" val="1889220090"/>
                    </a:ext>
                  </a:extLst>
                </a:gridCol>
                <a:gridCol w="2083597">
                  <a:extLst>
                    <a:ext uri="{9D8B030D-6E8A-4147-A177-3AD203B41FA5}">
                      <a16:colId xmlns:a16="http://schemas.microsoft.com/office/drawing/2014/main" val="3739682452"/>
                    </a:ext>
                  </a:extLst>
                </a:gridCol>
                <a:gridCol w="2083597">
                  <a:extLst>
                    <a:ext uri="{9D8B030D-6E8A-4147-A177-3AD203B41FA5}">
                      <a16:colId xmlns:a16="http://schemas.microsoft.com/office/drawing/2014/main" val="90100819"/>
                    </a:ext>
                  </a:extLst>
                </a:gridCol>
                <a:gridCol w="2083597">
                  <a:extLst>
                    <a:ext uri="{9D8B030D-6E8A-4147-A177-3AD203B41FA5}">
                      <a16:colId xmlns:a16="http://schemas.microsoft.com/office/drawing/2014/main" val="1246513672"/>
                    </a:ext>
                  </a:extLst>
                </a:gridCol>
              </a:tblGrid>
              <a:tr h="702909">
                <a:tc>
                  <a:txBody>
                    <a:bodyPr/>
                    <a:lstStyle/>
                    <a:p>
                      <a:r>
                        <a:rPr lang="en-US" sz="2500" dirty="0"/>
                        <a:t>Sku</a:t>
                      </a:r>
                    </a:p>
                  </a:txBody>
                  <a:tcPr marL="84433" marR="84433" marT="42217" marB="42217" anchor="ctr"/>
                </a:tc>
                <a:tc>
                  <a:txBody>
                    <a:bodyPr/>
                    <a:lstStyle/>
                    <a:p>
                      <a:r>
                        <a:rPr lang="en-US" sz="2500" dirty="0"/>
                        <a:t>Received</a:t>
                      </a:r>
                    </a:p>
                  </a:txBody>
                  <a:tcPr marL="84433" marR="84433" marT="42217" marB="42217" anchor="ctr"/>
                </a:tc>
                <a:tc>
                  <a:txBody>
                    <a:bodyPr/>
                    <a:lstStyle/>
                    <a:p>
                      <a:r>
                        <a:rPr lang="en-US" sz="2500" dirty="0"/>
                        <a:t>Shipped</a:t>
                      </a:r>
                    </a:p>
                  </a:txBody>
                  <a:tcPr marL="84433" marR="84433" marT="42217" marB="42217" anchor="ctr"/>
                </a:tc>
                <a:tc>
                  <a:txBody>
                    <a:bodyPr/>
                    <a:lstStyle/>
                    <a:p>
                      <a:r>
                        <a:rPr lang="en-US" sz="2500" dirty="0"/>
                        <a:t>Adjusted</a:t>
                      </a:r>
                    </a:p>
                  </a:txBody>
                  <a:tcPr marL="84433" marR="84433" marT="42217" marB="42217" anchor="ctr"/>
                </a:tc>
                <a:extLst>
                  <a:ext uri="{0D108BD9-81ED-4DB2-BD59-A6C34878D82A}">
                    <a16:rowId xmlns:a16="http://schemas.microsoft.com/office/drawing/2014/main" val="2206894689"/>
                  </a:ext>
                </a:extLst>
              </a:tr>
              <a:tr h="619635">
                <a:tc>
                  <a:txBody>
                    <a:bodyPr/>
                    <a:lstStyle/>
                    <a:p>
                      <a:r>
                        <a:rPr lang="en-US" sz="2500" dirty="0"/>
                        <a:t>ABC123</a:t>
                      </a:r>
                    </a:p>
                  </a:txBody>
                  <a:tcPr marL="84433" marR="84433" marT="42217" marB="42217" anchor="ctr"/>
                </a:tc>
                <a:tc>
                  <a:txBody>
                    <a:bodyPr/>
                    <a:lstStyle/>
                    <a:p>
                      <a:r>
                        <a:rPr lang="en-US" sz="2500" dirty="0"/>
                        <a:t>15</a:t>
                      </a:r>
                    </a:p>
                  </a:txBody>
                  <a:tcPr marL="84433" marR="84433" marT="42217" marB="42217" anchor="ctr"/>
                </a:tc>
                <a:tc>
                  <a:txBody>
                    <a:bodyPr/>
                    <a:lstStyle/>
                    <a:p>
                      <a:r>
                        <a:rPr lang="en-US" sz="2500" dirty="0"/>
                        <a:t>6</a:t>
                      </a:r>
                    </a:p>
                  </a:txBody>
                  <a:tcPr marL="84433" marR="84433" marT="42217" marB="42217" anchor="ctr"/>
                </a:tc>
                <a:tc>
                  <a:txBody>
                    <a:bodyPr/>
                    <a:lstStyle/>
                    <a:p>
                      <a:r>
                        <a:rPr lang="en-US" sz="2500" dirty="0"/>
                        <a:t>50</a:t>
                      </a:r>
                    </a:p>
                  </a:txBody>
                  <a:tcPr marL="84433" marR="84433" marT="42217" marB="42217" anchor="ctr"/>
                </a:tc>
                <a:extLst>
                  <a:ext uri="{0D108BD9-81ED-4DB2-BD59-A6C34878D82A}">
                    <a16:rowId xmlns:a16="http://schemas.microsoft.com/office/drawing/2014/main" val="179992762"/>
                  </a:ext>
                </a:extLst>
              </a:tr>
            </a:tbl>
          </a:graphicData>
        </a:graphic>
      </p:graphicFrame>
      <p:sp>
        <p:nvSpPr>
          <p:cNvPr id="3" name="Arrow: Right 2">
            <a:extLst>
              <a:ext uri="{FF2B5EF4-FFF2-40B4-BE49-F238E27FC236}">
                <a16:creationId xmlns:a16="http://schemas.microsoft.com/office/drawing/2014/main" id="{F3A7458C-038D-4C98-AFC1-59B45E2EA755}"/>
              </a:ext>
            </a:extLst>
          </p:cNvPr>
          <p:cNvSpPr/>
          <p:nvPr/>
        </p:nvSpPr>
        <p:spPr>
          <a:xfrm>
            <a:off x="2833157" y="1882097"/>
            <a:ext cx="675314" cy="894778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386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459</Words>
  <Application>Microsoft Office PowerPoint</Application>
  <PresentationFormat>Widescreen</PresentationFormat>
  <Paragraphs>168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Montserrat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Derek Comartin</dc:creator>
  <cp:lastModifiedBy>Derek Comartin</cp:lastModifiedBy>
  <cp:revision>13</cp:revision>
  <dcterms:created xsi:type="dcterms:W3CDTF">2021-01-28T23:02:13Z</dcterms:created>
  <dcterms:modified xsi:type="dcterms:W3CDTF">2021-02-04T22:41:49Z</dcterms:modified>
</cp:coreProperties>
</file>